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72" r:id="rId2"/>
    <p:sldId id="273" r:id="rId3"/>
    <p:sldId id="257" r:id="rId4"/>
    <p:sldId id="259" r:id="rId5"/>
    <p:sldId id="260" r:id="rId6"/>
    <p:sldId id="258" r:id="rId7"/>
    <p:sldId id="261" r:id="rId8"/>
    <p:sldId id="275" r:id="rId9"/>
    <p:sldId id="276" r:id="rId10"/>
    <p:sldId id="278" r:id="rId11"/>
    <p:sldId id="270" r:id="rId12"/>
    <p:sldId id="27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6DDC5A1-16B4-7832-1F61-F0DC0679E7E3}" name="Lovejoy, Madalyn Renae" initials="LM" userId="S::mrl5960@psu.edu::7829fb7e-0864-415f-a37a-43a75c02cdc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B7414F-B9B3-9CBE-E31A-CAD20071AB95}" v="7354" dt="2025-12-14T19:09:19.341"/>
    <p1510:client id="{9423C2BB-1F8A-98EB-F56F-EE06E156DF6D}" v="36" dt="2025-12-16T04:45:30.601"/>
    <p1510:client id="{B84A6335-9D98-F7C4-6B3A-004E85EABB54}" v="1218" dt="2025-12-14T20:26:20.1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07" d="100"/>
          <a:sy n="107" d="100"/>
        </p:scale>
        <p:origin x="1280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AD381F-5AF8-4537-8FDF-D18F089846C3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64DE0D6-5834-4A6A-827D-700B12FA7992}">
      <dgm:prSet custT="1"/>
      <dgm:spPr/>
      <dgm:t>
        <a:bodyPr/>
        <a:lstStyle/>
        <a:p>
          <a:pPr algn="l" rtl="0">
            <a:lnSpc>
              <a:spcPct val="90000"/>
            </a:lnSpc>
          </a:pPr>
          <a:r>
            <a:rPr lang="en-US" sz="2800" b="1" dirty="0">
              <a:solidFill>
                <a:schemeClr val="tx1"/>
              </a:solidFill>
              <a:latin typeface="Aptos"/>
              <a:cs typeface="Arial"/>
            </a:rPr>
            <a:t>Drive new subscription orders to the streaming service</a:t>
          </a:r>
          <a:endParaRPr lang="en-US" sz="2800" b="1" dirty="0">
            <a:solidFill>
              <a:schemeClr val="tx1"/>
            </a:solidFill>
            <a:latin typeface="Aptos"/>
          </a:endParaRPr>
        </a:p>
      </dgm:t>
    </dgm:pt>
    <dgm:pt modelId="{16ED17C5-E49E-40EF-B27B-82488EAC4135}" type="parTrans" cxnId="{2B04E2CC-2764-4C9F-98EC-71A5DF4DCCCC}">
      <dgm:prSet/>
      <dgm:spPr/>
      <dgm:t>
        <a:bodyPr/>
        <a:lstStyle/>
        <a:p>
          <a:endParaRPr lang="en-US"/>
        </a:p>
      </dgm:t>
    </dgm:pt>
    <dgm:pt modelId="{DD4FAFAC-F23E-4E03-ADA9-58BA13AA8877}" type="sibTrans" cxnId="{2B04E2CC-2764-4C9F-98EC-71A5DF4DCCCC}">
      <dgm:prSet/>
      <dgm:spPr/>
      <dgm:t>
        <a:bodyPr/>
        <a:lstStyle/>
        <a:p>
          <a:endParaRPr lang="en-US"/>
        </a:p>
      </dgm:t>
    </dgm:pt>
    <dgm:pt modelId="{33AC8D8F-323E-4E9F-AACD-A68A0D9ACB6F}">
      <dgm:prSet custT="1"/>
      <dgm:spPr/>
      <dgm:t>
        <a:bodyPr/>
        <a:lstStyle/>
        <a:p>
          <a:pPr algn="l" rtl="0">
            <a:lnSpc>
              <a:spcPct val="90000"/>
            </a:lnSpc>
          </a:pPr>
          <a:r>
            <a:rPr lang="en-US" sz="2800" b="1" dirty="0">
              <a:solidFill>
                <a:schemeClr val="tx1"/>
              </a:solidFill>
              <a:latin typeface="Aptos"/>
            </a:rPr>
            <a:t>Engage existing subscribers with the service's shows and content</a:t>
          </a:r>
          <a:endParaRPr lang="en-US" sz="2800" b="1" dirty="0">
            <a:solidFill>
              <a:schemeClr val="tx1"/>
            </a:solidFill>
          </a:endParaRPr>
        </a:p>
      </dgm:t>
    </dgm:pt>
    <dgm:pt modelId="{F9C5E21C-9D2E-45B8-BCD1-8EE277C2B50D}" type="parTrans" cxnId="{7F9651C8-BA7C-4B68-9824-3730113C45FE}">
      <dgm:prSet/>
      <dgm:spPr/>
      <dgm:t>
        <a:bodyPr/>
        <a:lstStyle/>
        <a:p>
          <a:endParaRPr lang="en-US"/>
        </a:p>
      </dgm:t>
    </dgm:pt>
    <dgm:pt modelId="{C857AC52-3646-4CD6-B3D8-09379FD26430}" type="sibTrans" cxnId="{7F9651C8-BA7C-4B68-9824-3730113C45FE}">
      <dgm:prSet/>
      <dgm:spPr/>
      <dgm:t>
        <a:bodyPr/>
        <a:lstStyle/>
        <a:p>
          <a:endParaRPr lang="en-US"/>
        </a:p>
      </dgm:t>
    </dgm:pt>
    <dgm:pt modelId="{B10E771B-141F-40CE-BDC0-F38823F73F74}" type="pres">
      <dgm:prSet presAssocID="{F4AD381F-5AF8-4537-8FDF-D18F089846C3}" presName="vert0" presStyleCnt="0">
        <dgm:presLayoutVars>
          <dgm:dir/>
          <dgm:animOne val="branch"/>
          <dgm:animLvl val="lvl"/>
        </dgm:presLayoutVars>
      </dgm:prSet>
      <dgm:spPr/>
    </dgm:pt>
    <dgm:pt modelId="{7D59B62A-D45E-41BC-87F4-00EE8AF57556}" type="pres">
      <dgm:prSet presAssocID="{264DE0D6-5834-4A6A-827D-700B12FA7992}" presName="thickLine" presStyleLbl="alignNode1" presStyleIdx="0" presStyleCnt="2"/>
      <dgm:spPr/>
    </dgm:pt>
    <dgm:pt modelId="{D2044994-D78B-496A-B700-85A1C9B43674}" type="pres">
      <dgm:prSet presAssocID="{264DE0D6-5834-4A6A-827D-700B12FA7992}" presName="horz1" presStyleCnt="0"/>
      <dgm:spPr/>
    </dgm:pt>
    <dgm:pt modelId="{C214D9DF-A67A-48A2-B81E-E0BB6E9CB3A5}" type="pres">
      <dgm:prSet presAssocID="{264DE0D6-5834-4A6A-827D-700B12FA7992}" presName="tx1" presStyleLbl="revTx" presStyleIdx="0" presStyleCnt="2"/>
      <dgm:spPr/>
    </dgm:pt>
    <dgm:pt modelId="{840D6693-DB92-465B-ACBC-31133D915481}" type="pres">
      <dgm:prSet presAssocID="{264DE0D6-5834-4A6A-827D-700B12FA7992}" presName="vert1" presStyleCnt="0"/>
      <dgm:spPr/>
    </dgm:pt>
    <dgm:pt modelId="{8346787F-72E9-4B92-BE86-2F174132F891}" type="pres">
      <dgm:prSet presAssocID="{33AC8D8F-323E-4E9F-AACD-A68A0D9ACB6F}" presName="thickLine" presStyleLbl="alignNode1" presStyleIdx="1" presStyleCnt="2"/>
      <dgm:spPr/>
    </dgm:pt>
    <dgm:pt modelId="{798AC14A-E130-4D64-8518-E9B4874FFC9A}" type="pres">
      <dgm:prSet presAssocID="{33AC8D8F-323E-4E9F-AACD-A68A0D9ACB6F}" presName="horz1" presStyleCnt="0"/>
      <dgm:spPr/>
    </dgm:pt>
    <dgm:pt modelId="{5520573B-8401-4DA2-9986-20894BF9B366}" type="pres">
      <dgm:prSet presAssocID="{33AC8D8F-323E-4E9F-AACD-A68A0D9ACB6F}" presName="tx1" presStyleLbl="revTx" presStyleIdx="1" presStyleCnt="2"/>
      <dgm:spPr/>
    </dgm:pt>
    <dgm:pt modelId="{350CE608-DC39-4224-986F-D8DDC60B678C}" type="pres">
      <dgm:prSet presAssocID="{33AC8D8F-323E-4E9F-AACD-A68A0D9ACB6F}" presName="vert1" presStyleCnt="0"/>
      <dgm:spPr/>
    </dgm:pt>
  </dgm:ptLst>
  <dgm:cxnLst>
    <dgm:cxn modelId="{E5D8CE10-385A-43CF-ABFB-D200C02BFEAE}" type="presOf" srcId="{33AC8D8F-323E-4E9F-AACD-A68A0D9ACB6F}" destId="{5520573B-8401-4DA2-9986-20894BF9B366}" srcOrd="0" destOrd="0" presId="urn:microsoft.com/office/officeart/2008/layout/LinedList"/>
    <dgm:cxn modelId="{07A04A23-4BBF-4DE0-A681-A4B8A91DA8EA}" type="presOf" srcId="{F4AD381F-5AF8-4537-8FDF-D18F089846C3}" destId="{B10E771B-141F-40CE-BDC0-F38823F73F74}" srcOrd="0" destOrd="0" presId="urn:microsoft.com/office/officeart/2008/layout/LinedList"/>
    <dgm:cxn modelId="{7F9651C8-BA7C-4B68-9824-3730113C45FE}" srcId="{F4AD381F-5AF8-4537-8FDF-D18F089846C3}" destId="{33AC8D8F-323E-4E9F-AACD-A68A0D9ACB6F}" srcOrd="1" destOrd="0" parTransId="{F9C5E21C-9D2E-45B8-BCD1-8EE277C2B50D}" sibTransId="{C857AC52-3646-4CD6-B3D8-09379FD26430}"/>
    <dgm:cxn modelId="{2B04E2CC-2764-4C9F-98EC-71A5DF4DCCCC}" srcId="{F4AD381F-5AF8-4537-8FDF-D18F089846C3}" destId="{264DE0D6-5834-4A6A-827D-700B12FA7992}" srcOrd="0" destOrd="0" parTransId="{16ED17C5-E49E-40EF-B27B-82488EAC4135}" sibTransId="{DD4FAFAC-F23E-4E03-ADA9-58BA13AA8877}"/>
    <dgm:cxn modelId="{BF6DE3D8-DCDC-4B01-B452-077F2CA9FEB5}" type="presOf" srcId="{264DE0D6-5834-4A6A-827D-700B12FA7992}" destId="{C214D9DF-A67A-48A2-B81E-E0BB6E9CB3A5}" srcOrd="0" destOrd="0" presId="urn:microsoft.com/office/officeart/2008/layout/LinedList"/>
    <dgm:cxn modelId="{6056ABF5-6CFD-450D-8791-D966C93C4053}" type="presParOf" srcId="{B10E771B-141F-40CE-BDC0-F38823F73F74}" destId="{7D59B62A-D45E-41BC-87F4-00EE8AF57556}" srcOrd="0" destOrd="0" presId="urn:microsoft.com/office/officeart/2008/layout/LinedList"/>
    <dgm:cxn modelId="{37B3E6D4-6BFD-43B3-9911-A30C6DC68E47}" type="presParOf" srcId="{B10E771B-141F-40CE-BDC0-F38823F73F74}" destId="{D2044994-D78B-496A-B700-85A1C9B43674}" srcOrd="1" destOrd="0" presId="urn:microsoft.com/office/officeart/2008/layout/LinedList"/>
    <dgm:cxn modelId="{66885E8F-C3BE-4D50-9DD8-1B675AA57D45}" type="presParOf" srcId="{D2044994-D78B-496A-B700-85A1C9B43674}" destId="{C214D9DF-A67A-48A2-B81E-E0BB6E9CB3A5}" srcOrd="0" destOrd="0" presId="urn:microsoft.com/office/officeart/2008/layout/LinedList"/>
    <dgm:cxn modelId="{E5CC9FA5-8A38-4F7B-A5FC-A607FACA7150}" type="presParOf" srcId="{D2044994-D78B-496A-B700-85A1C9B43674}" destId="{840D6693-DB92-465B-ACBC-31133D915481}" srcOrd="1" destOrd="0" presId="urn:microsoft.com/office/officeart/2008/layout/LinedList"/>
    <dgm:cxn modelId="{F4830251-B8D9-474A-ADF9-68890B347403}" type="presParOf" srcId="{B10E771B-141F-40CE-BDC0-F38823F73F74}" destId="{8346787F-72E9-4B92-BE86-2F174132F891}" srcOrd="2" destOrd="0" presId="urn:microsoft.com/office/officeart/2008/layout/LinedList"/>
    <dgm:cxn modelId="{731298ED-926D-4B98-BFE8-616A0927FC0D}" type="presParOf" srcId="{B10E771B-141F-40CE-BDC0-F38823F73F74}" destId="{798AC14A-E130-4D64-8518-E9B4874FFC9A}" srcOrd="3" destOrd="0" presId="urn:microsoft.com/office/officeart/2008/layout/LinedList"/>
    <dgm:cxn modelId="{9B546FB5-3E48-453F-94DC-82F274E9B2A3}" type="presParOf" srcId="{798AC14A-E130-4D64-8518-E9B4874FFC9A}" destId="{5520573B-8401-4DA2-9986-20894BF9B366}" srcOrd="0" destOrd="0" presId="urn:microsoft.com/office/officeart/2008/layout/LinedList"/>
    <dgm:cxn modelId="{3F632652-A00D-4AC0-AE94-18E244DB8B1A}" type="presParOf" srcId="{798AC14A-E130-4D64-8518-E9B4874FFC9A}" destId="{350CE608-DC39-4224-986F-D8DDC60B678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4AD381F-5AF8-4537-8FDF-D18F089846C3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64DE0D6-5834-4A6A-827D-700B12FA7992}">
      <dgm:prSet custT="1"/>
      <dgm:spPr/>
      <dgm:t>
        <a:bodyPr/>
        <a:lstStyle/>
        <a:p>
          <a:pPr rtl="0">
            <a:lnSpc>
              <a:spcPct val="100000"/>
            </a:lnSpc>
          </a:pPr>
          <a:r>
            <a:rPr lang="en-US" sz="2800" b="1" dirty="0">
              <a:latin typeface="Aptos"/>
              <a:cs typeface="Arial"/>
            </a:rPr>
            <a:t>Analyze frequently used acquisition channels of new subscribers and determine which highly utilized channels to prioritize in 2027</a:t>
          </a:r>
          <a:endParaRPr lang="en-US" sz="2800" b="1" dirty="0">
            <a:latin typeface="Aptos"/>
          </a:endParaRPr>
        </a:p>
      </dgm:t>
    </dgm:pt>
    <dgm:pt modelId="{16ED17C5-E49E-40EF-B27B-82488EAC4135}" type="parTrans" cxnId="{2B04E2CC-2764-4C9F-98EC-71A5DF4DCCCC}">
      <dgm:prSet/>
      <dgm:spPr/>
      <dgm:t>
        <a:bodyPr/>
        <a:lstStyle/>
        <a:p>
          <a:endParaRPr lang="en-US"/>
        </a:p>
      </dgm:t>
    </dgm:pt>
    <dgm:pt modelId="{DD4FAFAC-F23E-4E03-ADA9-58BA13AA8877}" type="sibTrans" cxnId="{2B04E2CC-2764-4C9F-98EC-71A5DF4DCCCC}">
      <dgm:prSet/>
      <dgm:spPr/>
      <dgm:t>
        <a:bodyPr/>
        <a:lstStyle/>
        <a:p>
          <a:endParaRPr lang="en-US"/>
        </a:p>
      </dgm:t>
    </dgm:pt>
    <dgm:pt modelId="{4DE629EE-1C7F-46CF-AF72-F9CCC0C1BD4A}">
      <dgm:prSet custT="1"/>
      <dgm:spPr/>
      <dgm:t>
        <a:bodyPr/>
        <a:lstStyle/>
        <a:p>
          <a:pPr rtl="0">
            <a:lnSpc>
              <a:spcPct val="100000"/>
            </a:lnSpc>
          </a:pPr>
          <a:r>
            <a:rPr lang="en-US" sz="2800" b="1" dirty="0">
              <a:latin typeface="Aptos"/>
              <a:cs typeface="Arial"/>
            </a:rPr>
            <a:t>Increase the average number of incoming</a:t>
          </a:r>
          <a:r>
            <a:rPr lang="en-US" sz="2800" b="1" dirty="0">
              <a:latin typeface="Aptos"/>
              <a:ea typeface="Calibri"/>
              <a:cs typeface="Arial"/>
            </a:rPr>
            <a:t> </a:t>
          </a:r>
          <a:r>
            <a:rPr lang="en-US" sz="2800" b="1" dirty="0">
              <a:latin typeface="Aptos"/>
              <a:cs typeface="Arial"/>
            </a:rPr>
            <a:t>subscribers to 300 new users each month through email marketing campaigns</a:t>
          </a:r>
        </a:p>
      </dgm:t>
    </dgm:pt>
    <dgm:pt modelId="{5682D3A5-08D5-4682-A6D9-78F0257964AC}" type="parTrans" cxnId="{E08F0087-9154-4BEA-BC9F-4933095055C3}">
      <dgm:prSet/>
      <dgm:spPr/>
      <dgm:t>
        <a:bodyPr/>
        <a:lstStyle/>
        <a:p>
          <a:endParaRPr lang="en-US"/>
        </a:p>
      </dgm:t>
    </dgm:pt>
    <dgm:pt modelId="{E1B24232-010D-468F-BD29-B06F8D0120B3}" type="sibTrans" cxnId="{E08F0087-9154-4BEA-BC9F-4933095055C3}">
      <dgm:prSet/>
      <dgm:spPr/>
      <dgm:t>
        <a:bodyPr/>
        <a:lstStyle/>
        <a:p>
          <a:endParaRPr lang="en-US"/>
        </a:p>
      </dgm:t>
    </dgm:pt>
    <dgm:pt modelId="{33AC8D8F-323E-4E9F-AACD-A68A0D9ACB6F}">
      <dgm:prSet custT="1"/>
      <dgm:spPr/>
      <dgm:t>
        <a:bodyPr/>
        <a:lstStyle/>
        <a:p>
          <a:pPr rtl="0">
            <a:lnSpc>
              <a:spcPct val="100000"/>
            </a:lnSpc>
          </a:pPr>
          <a:r>
            <a:rPr lang="en-US" sz="2800" b="1" dirty="0">
              <a:latin typeface="Aptos"/>
            </a:rPr>
            <a:t>By January 2027, increase email click-through rates to 25% by crafting messages with personalized subject lines that appeal to users' interests</a:t>
          </a:r>
        </a:p>
      </dgm:t>
    </dgm:pt>
    <dgm:pt modelId="{F9C5E21C-9D2E-45B8-BCD1-8EE277C2B50D}" type="parTrans" cxnId="{7F9651C8-BA7C-4B68-9824-3730113C45FE}">
      <dgm:prSet/>
      <dgm:spPr/>
      <dgm:t>
        <a:bodyPr/>
        <a:lstStyle/>
        <a:p>
          <a:endParaRPr lang="en-US"/>
        </a:p>
      </dgm:t>
    </dgm:pt>
    <dgm:pt modelId="{C857AC52-3646-4CD6-B3D8-09379FD26430}" type="sibTrans" cxnId="{7F9651C8-BA7C-4B68-9824-3730113C45FE}">
      <dgm:prSet/>
      <dgm:spPr/>
      <dgm:t>
        <a:bodyPr/>
        <a:lstStyle/>
        <a:p>
          <a:endParaRPr lang="en-US"/>
        </a:p>
      </dgm:t>
    </dgm:pt>
    <dgm:pt modelId="{B10E771B-141F-40CE-BDC0-F38823F73F74}" type="pres">
      <dgm:prSet presAssocID="{F4AD381F-5AF8-4537-8FDF-D18F089846C3}" presName="vert0" presStyleCnt="0">
        <dgm:presLayoutVars>
          <dgm:dir/>
          <dgm:animOne val="branch"/>
          <dgm:animLvl val="lvl"/>
        </dgm:presLayoutVars>
      </dgm:prSet>
      <dgm:spPr/>
    </dgm:pt>
    <dgm:pt modelId="{7D59B62A-D45E-41BC-87F4-00EE8AF57556}" type="pres">
      <dgm:prSet presAssocID="{264DE0D6-5834-4A6A-827D-700B12FA7992}" presName="thickLine" presStyleLbl="alignNode1" presStyleIdx="0" presStyleCnt="3"/>
      <dgm:spPr/>
    </dgm:pt>
    <dgm:pt modelId="{D2044994-D78B-496A-B700-85A1C9B43674}" type="pres">
      <dgm:prSet presAssocID="{264DE0D6-5834-4A6A-827D-700B12FA7992}" presName="horz1" presStyleCnt="0"/>
      <dgm:spPr/>
    </dgm:pt>
    <dgm:pt modelId="{C214D9DF-A67A-48A2-B81E-E0BB6E9CB3A5}" type="pres">
      <dgm:prSet presAssocID="{264DE0D6-5834-4A6A-827D-700B12FA7992}" presName="tx1" presStyleLbl="revTx" presStyleIdx="0" presStyleCnt="3"/>
      <dgm:spPr/>
    </dgm:pt>
    <dgm:pt modelId="{840D6693-DB92-465B-ACBC-31133D915481}" type="pres">
      <dgm:prSet presAssocID="{264DE0D6-5834-4A6A-827D-700B12FA7992}" presName="vert1" presStyleCnt="0"/>
      <dgm:spPr/>
    </dgm:pt>
    <dgm:pt modelId="{4EAFD546-6498-4E38-9F5C-0D0D2D312406}" type="pres">
      <dgm:prSet presAssocID="{4DE629EE-1C7F-46CF-AF72-F9CCC0C1BD4A}" presName="thickLine" presStyleLbl="alignNode1" presStyleIdx="1" presStyleCnt="3"/>
      <dgm:spPr/>
    </dgm:pt>
    <dgm:pt modelId="{BCEB7E68-82AA-4838-B7CA-D6C798F83F5E}" type="pres">
      <dgm:prSet presAssocID="{4DE629EE-1C7F-46CF-AF72-F9CCC0C1BD4A}" presName="horz1" presStyleCnt="0"/>
      <dgm:spPr/>
    </dgm:pt>
    <dgm:pt modelId="{40B5FD5B-94B2-4BF9-9583-717A3C3E0030}" type="pres">
      <dgm:prSet presAssocID="{4DE629EE-1C7F-46CF-AF72-F9CCC0C1BD4A}" presName="tx1" presStyleLbl="revTx" presStyleIdx="1" presStyleCnt="3"/>
      <dgm:spPr/>
    </dgm:pt>
    <dgm:pt modelId="{DDF0ECA5-8AE2-4B12-9A91-929EE907CCF3}" type="pres">
      <dgm:prSet presAssocID="{4DE629EE-1C7F-46CF-AF72-F9CCC0C1BD4A}" presName="vert1" presStyleCnt="0"/>
      <dgm:spPr/>
    </dgm:pt>
    <dgm:pt modelId="{8346787F-72E9-4B92-BE86-2F174132F891}" type="pres">
      <dgm:prSet presAssocID="{33AC8D8F-323E-4E9F-AACD-A68A0D9ACB6F}" presName="thickLine" presStyleLbl="alignNode1" presStyleIdx="2" presStyleCnt="3"/>
      <dgm:spPr/>
    </dgm:pt>
    <dgm:pt modelId="{798AC14A-E130-4D64-8518-E9B4874FFC9A}" type="pres">
      <dgm:prSet presAssocID="{33AC8D8F-323E-4E9F-AACD-A68A0D9ACB6F}" presName="horz1" presStyleCnt="0"/>
      <dgm:spPr/>
    </dgm:pt>
    <dgm:pt modelId="{5520573B-8401-4DA2-9986-20894BF9B366}" type="pres">
      <dgm:prSet presAssocID="{33AC8D8F-323E-4E9F-AACD-A68A0D9ACB6F}" presName="tx1" presStyleLbl="revTx" presStyleIdx="2" presStyleCnt="3"/>
      <dgm:spPr/>
    </dgm:pt>
    <dgm:pt modelId="{350CE608-DC39-4224-986F-D8DDC60B678C}" type="pres">
      <dgm:prSet presAssocID="{33AC8D8F-323E-4E9F-AACD-A68A0D9ACB6F}" presName="vert1" presStyleCnt="0"/>
      <dgm:spPr/>
    </dgm:pt>
  </dgm:ptLst>
  <dgm:cxnLst>
    <dgm:cxn modelId="{E5D8CE10-385A-43CF-ABFB-D200C02BFEAE}" type="presOf" srcId="{33AC8D8F-323E-4E9F-AACD-A68A0D9ACB6F}" destId="{5520573B-8401-4DA2-9986-20894BF9B366}" srcOrd="0" destOrd="0" presId="urn:microsoft.com/office/officeart/2008/layout/LinedList"/>
    <dgm:cxn modelId="{07A04A23-4BBF-4DE0-A681-A4B8A91DA8EA}" type="presOf" srcId="{F4AD381F-5AF8-4537-8FDF-D18F089846C3}" destId="{B10E771B-141F-40CE-BDC0-F38823F73F74}" srcOrd="0" destOrd="0" presId="urn:microsoft.com/office/officeart/2008/layout/LinedList"/>
    <dgm:cxn modelId="{4D379956-0DA1-49E1-9FE8-8826143593A4}" type="presOf" srcId="{4DE629EE-1C7F-46CF-AF72-F9CCC0C1BD4A}" destId="{40B5FD5B-94B2-4BF9-9583-717A3C3E0030}" srcOrd="0" destOrd="0" presId="urn:microsoft.com/office/officeart/2008/layout/LinedList"/>
    <dgm:cxn modelId="{E08F0087-9154-4BEA-BC9F-4933095055C3}" srcId="{F4AD381F-5AF8-4537-8FDF-D18F089846C3}" destId="{4DE629EE-1C7F-46CF-AF72-F9CCC0C1BD4A}" srcOrd="1" destOrd="0" parTransId="{5682D3A5-08D5-4682-A6D9-78F0257964AC}" sibTransId="{E1B24232-010D-468F-BD29-B06F8D0120B3}"/>
    <dgm:cxn modelId="{7F9651C8-BA7C-4B68-9824-3730113C45FE}" srcId="{F4AD381F-5AF8-4537-8FDF-D18F089846C3}" destId="{33AC8D8F-323E-4E9F-AACD-A68A0D9ACB6F}" srcOrd="2" destOrd="0" parTransId="{F9C5E21C-9D2E-45B8-BCD1-8EE277C2B50D}" sibTransId="{C857AC52-3646-4CD6-B3D8-09379FD26430}"/>
    <dgm:cxn modelId="{2B04E2CC-2764-4C9F-98EC-71A5DF4DCCCC}" srcId="{F4AD381F-5AF8-4537-8FDF-D18F089846C3}" destId="{264DE0D6-5834-4A6A-827D-700B12FA7992}" srcOrd="0" destOrd="0" parTransId="{16ED17C5-E49E-40EF-B27B-82488EAC4135}" sibTransId="{DD4FAFAC-F23E-4E03-ADA9-58BA13AA8877}"/>
    <dgm:cxn modelId="{BF6DE3D8-DCDC-4B01-B452-077F2CA9FEB5}" type="presOf" srcId="{264DE0D6-5834-4A6A-827D-700B12FA7992}" destId="{C214D9DF-A67A-48A2-B81E-E0BB6E9CB3A5}" srcOrd="0" destOrd="0" presId="urn:microsoft.com/office/officeart/2008/layout/LinedList"/>
    <dgm:cxn modelId="{6056ABF5-6CFD-450D-8791-D966C93C4053}" type="presParOf" srcId="{B10E771B-141F-40CE-BDC0-F38823F73F74}" destId="{7D59B62A-D45E-41BC-87F4-00EE8AF57556}" srcOrd="0" destOrd="0" presId="urn:microsoft.com/office/officeart/2008/layout/LinedList"/>
    <dgm:cxn modelId="{37B3E6D4-6BFD-43B3-9911-A30C6DC68E47}" type="presParOf" srcId="{B10E771B-141F-40CE-BDC0-F38823F73F74}" destId="{D2044994-D78B-496A-B700-85A1C9B43674}" srcOrd="1" destOrd="0" presId="urn:microsoft.com/office/officeart/2008/layout/LinedList"/>
    <dgm:cxn modelId="{66885E8F-C3BE-4D50-9DD8-1B675AA57D45}" type="presParOf" srcId="{D2044994-D78B-496A-B700-85A1C9B43674}" destId="{C214D9DF-A67A-48A2-B81E-E0BB6E9CB3A5}" srcOrd="0" destOrd="0" presId="urn:microsoft.com/office/officeart/2008/layout/LinedList"/>
    <dgm:cxn modelId="{E5CC9FA5-8A38-4F7B-A5FC-A607FACA7150}" type="presParOf" srcId="{D2044994-D78B-496A-B700-85A1C9B43674}" destId="{840D6693-DB92-465B-ACBC-31133D915481}" srcOrd="1" destOrd="0" presId="urn:microsoft.com/office/officeart/2008/layout/LinedList"/>
    <dgm:cxn modelId="{498894FF-DD63-4DDE-8F8D-65DB81429BD0}" type="presParOf" srcId="{B10E771B-141F-40CE-BDC0-F38823F73F74}" destId="{4EAFD546-6498-4E38-9F5C-0D0D2D312406}" srcOrd="2" destOrd="0" presId="urn:microsoft.com/office/officeart/2008/layout/LinedList"/>
    <dgm:cxn modelId="{A4C70DEC-1D21-4D88-8C8E-7FA1CA263581}" type="presParOf" srcId="{B10E771B-141F-40CE-BDC0-F38823F73F74}" destId="{BCEB7E68-82AA-4838-B7CA-D6C798F83F5E}" srcOrd="3" destOrd="0" presId="urn:microsoft.com/office/officeart/2008/layout/LinedList"/>
    <dgm:cxn modelId="{B7120755-CB38-42DE-94B8-FD373B7C399C}" type="presParOf" srcId="{BCEB7E68-82AA-4838-B7CA-D6C798F83F5E}" destId="{40B5FD5B-94B2-4BF9-9583-717A3C3E0030}" srcOrd="0" destOrd="0" presId="urn:microsoft.com/office/officeart/2008/layout/LinedList"/>
    <dgm:cxn modelId="{3FABF85D-BF0C-4C9E-925E-D12D224D2DBB}" type="presParOf" srcId="{BCEB7E68-82AA-4838-B7CA-D6C798F83F5E}" destId="{DDF0ECA5-8AE2-4B12-9A91-929EE907CCF3}" srcOrd="1" destOrd="0" presId="urn:microsoft.com/office/officeart/2008/layout/LinedList"/>
    <dgm:cxn modelId="{F4830251-B8D9-474A-ADF9-68890B347403}" type="presParOf" srcId="{B10E771B-141F-40CE-BDC0-F38823F73F74}" destId="{8346787F-72E9-4B92-BE86-2F174132F891}" srcOrd="4" destOrd="0" presId="urn:microsoft.com/office/officeart/2008/layout/LinedList"/>
    <dgm:cxn modelId="{731298ED-926D-4B98-BFE8-616A0927FC0D}" type="presParOf" srcId="{B10E771B-141F-40CE-BDC0-F38823F73F74}" destId="{798AC14A-E130-4D64-8518-E9B4874FFC9A}" srcOrd="5" destOrd="0" presId="urn:microsoft.com/office/officeart/2008/layout/LinedList"/>
    <dgm:cxn modelId="{9B546FB5-3E48-453F-94DC-82F274E9B2A3}" type="presParOf" srcId="{798AC14A-E130-4D64-8518-E9B4874FFC9A}" destId="{5520573B-8401-4DA2-9986-20894BF9B366}" srcOrd="0" destOrd="0" presId="urn:microsoft.com/office/officeart/2008/layout/LinedList"/>
    <dgm:cxn modelId="{3F632652-A00D-4AC0-AE94-18E244DB8B1A}" type="presParOf" srcId="{798AC14A-E130-4D64-8518-E9B4874FFC9A}" destId="{350CE608-DC39-4224-986F-D8DDC60B678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59B62A-D45E-41BC-87F4-00EE8AF57556}">
      <dsp:nvSpPr>
        <dsp:cNvPr id="0" name=""/>
        <dsp:cNvSpPr/>
      </dsp:nvSpPr>
      <dsp:spPr>
        <a:xfrm>
          <a:off x="0" y="0"/>
          <a:ext cx="496790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14D9DF-A67A-48A2-B81E-E0BB6E9CB3A5}">
      <dsp:nvSpPr>
        <dsp:cNvPr id="0" name=""/>
        <dsp:cNvSpPr/>
      </dsp:nvSpPr>
      <dsp:spPr>
        <a:xfrm>
          <a:off x="0" y="0"/>
          <a:ext cx="4967904" cy="21496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solidFill>
                <a:schemeClr val="tx1"/>
              </a:solidFill>
              <a:latin typeface="Aptos"/>
              <a:cs typeface="Arial"/>
            </a:rPr>
            <a:t>Drive new subscription orders to the streaming service</a:t>
          </a:r>
          <a:endParaRPr lang="en-US" sz="2800" b="1" kern="1200" dirty="0">
            <a:solidFill>
              <a:schemeClr val="tx1"/>
            </a:solidFill>
            <a:latin typeface="Aptos"/>
          </a:endParaRPr>
        </a:p>
      </dsp:txBody>
      <dsp:txXfrm>
        <a:off x="0" y="0"/>
        <a:ext cx="4967904" cy="2149636"/>
      </dsp:txXfrm>
    </dsp:sp>
    <dsp:sp modelId="{8346787F-72E9-4B92-BE86-2F174132F891}">
      <dsp:nvSpPr>
        <dsp:cNvPr id="0" name=""/>
        <dsp:cNvSpPr/>
      </dsp:nvSpPr>
      <dsp:spPr>
        <a:xfrm>
          <a:off x="0" y="2149636"/>
          <a:ext cx="4967904" cy="0"/>
        </a:xfrm>
        <a:prstGeom prst="line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20573B-8401-4DA2-9986-20894BF9B366}">
      <dsp:nvSpPr>
        <dsp:cNvPr id="0" name=""/>
        <dsp:cNvSpPr/>
      </dsp:nvSpPr>
      <dsp:spPr>
        <a:xfrm>
          <a:off x="0" y="2149636"/>
          <a:ext cx="4967904" cy="21496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solidFill>
                <a:schemeClr val="tx1"/>
              </a:solidFill>
              <a:latin typeface="Aptos"/>
            </a:rPr>
            <a:t>Engage existing subscribers with the service's shows and content</a:t>
          </a:r>
          <a:endParaRPr lang="en-US" sz="2800" b="1" kern="1200" dirty="0">
            <a:solidFill>
              <a:schemeClr val="tx1"/>
            </a:solidFill>
          </a:endParaRPr>
        </a:p>
      </dsp:txBody>
      <dsp:txXfrm>
        <a:off x="0" y="2149636"/>
        <a:ext cx="4967904" cy="214963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59B62A-D45E-41BC-87F4-00EE8AF57556}">
      <dsp:nvSpPr>
        <dsp:cNvPr id="0" name=""/>
        <dsp:cNvSpPr/>
      </dsp:nvSpPr>
      <dsp:spPr>
        <a:xfrm>
          <a:off x="0" y="2703"/>
          <a:ext cx="690051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14D9DF-A67A-48A2-B81E-E0BB6E9CB3A5}">
      <dsp:nvSpPr>
        <dsp:cNvPr id="0" name=""/>
        <dsp:cNvSpPr/>
      </dsp:nvSpPr>
      <dsp:spPr>
        <a:xfrm>
          <a:off x="0" y="2703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latin typeface="Aptos"/>
              <a:cs typeface="Arial"/>
            </a:rPr>
            <a:t>Analyze frequently used acquisition channels of new subscribers and determine which highly utilized channels to prioritize in 2027</a:t>
          </a:r>
          <a:endParaRPr lang="en-US" sz="2800" b="1" kern="1200" dirty="0">
            <a:latin typeface="Aptos"/>
          </a:endParaRPr>
        </a:p>
      </dsp:txBody>
      <dsp:txXfrm>
        <a:off x="0" y="2703"/>
        <a:ext cx="6900512" cy="1843578"/>
      </dsp:txXfrm>
    </dsp:sp>
    <dsp:sp modelId="{4EAFD546-6498-4E38-9F5C-0D0D2D312406}">
      <dsp:nvSpPr>
        <dsp:cNvPr id="0" name=""/>
        <dsp:cNvSpPr/>
      </dsp:nvSpPr>
      <dsp:spPr>
        <a:xfrm>
          <a:off x="0" y="1846281"/>
          <a:ext cx="6900512" cy="0"/>
        </a:xfrm>
        <a:prstGeom prst="line">
          <a:avLst/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accent2">
              <a:hueOff val="3221807"/>
              <a:satOff val="-9246"/>
              <a:lumOff val="-1480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B5FD5B-94B2-4BF9-9583-717A3C3E0030}">
      <dsp:nvSpPr>
        <dsp:cNvPr id="0" name=""/>
        <dsp:cNvSpPr/>
      </dsp:nvSpPr>
      <dsp:spPr>
        <a:xfrm>
          <a:off x="0" y="1846281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latin typeface="Aptos"/>
              <a:cs typeface="Arial"/>
            </a:rPr>
            <a:t>Increase the average number of incoming</a:t>
          </a:r>
          <a:r>
            <a:rPr lang="en-US" sz="2800" b="1" kern="1200" dirty="0">
              <a:latin typeface="Aptos"/>
              <a:ea typeface="Calibri"/>
              <a:cs typeface="Arial"/>
            </a:rPr>
            <a:t> </a:t>
          </a:r>
          <a:r>
            <a:rPr lang="en-US" sz="2800" b="1" kern="1200" dirty="0">
              <a:latin typeface="Aptos"/>
              <a:cs typeface="Arial"/>
            </a:rPr>
            <a:t>subscribers to 300 new users each month through email marketing campaigns</a:t>
          </a:r>
        </a:p>
      </dsp:txBody>
      <dsp:txXfrm>
        <a:off x="0" y="1846281"/>
        <a:ext cx="6900512" cy="1843578"/>
      </dsp:txXfrm>
    </dsp:sp>
    <dsp:sp modelId="{8346787F-72E9-4B92-BE86-2F174132F891}">
      <dsp:nvSpPr>
        <dsp:cNvPr id="0" name=""/>
        <dsp:cNvSpPr/>
      </dsp:nvSpPr>
      <dsp:spPr>
        <a:xfrm>
          <a:off x="0" y="3689859"/>
          <a:ext cx="6900512" cy="0"/>
        </a:xfrm>
        <a:prstGeom prst="line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20573B-8401-4DA2-9986-20894BF9B366}">
      <dsp:nvSpPr>
        <dsp:cNvPr id="0" name=""/>
        <dsp:cNvSpPr/>
      </dsp:nvSpPr>
      <dsp:spPr>
        <a:xfrm>
          <a:off x="0" y="3689859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latin typeface="Aptos"/>
            </a:rPr>
            <a:t>By January 2027, increase email click-through rates to 25% by crafting messages with personalized subject lines that appeal to users' interests</a:t>
          </a:r>
        </a:p>
      </dsp:txBody>
      <dsp:txXfrm>
        <a:off x="0" y="3689859"/>
        <a:ext cx="6900512" cy="18435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4A99D0-2D88-41C7-B1E5-6A63BD3AE8A9}" type="datetimeFigureOut">
              <a:t>12/15/25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AB25A3-D79F-4FF2-8716-3995B35C544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440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  <a:p>
            <a:r>
              <a:rPr lang="en-US" dirty="0">
                <a:ea typeface="Calibri"/>
                <a:cs typeface="Calibri"/>
              </a:rPr>
              <a:t> </a:t>
            </a:r>
            <a:endParaRPr lang="en-US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AB25A3-D79F-4FF2-8716-3995B35C544C}" type="slidenum"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194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0260B0-A600-97C4-CFEB-757415F473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80430" y="583345"/>
            <a:ext cx="7160357" cy="4164820"/>
          </a:xfrm>
        </p:spPr>
        <p:txBody>
          <a:bodyPr anchor="t">
            <a:normAutofit/>
          </a:bodyPr>
          <a:lstStyle/>
          <a:p>
            <a:pPr algn="r"/>
            <a:r>
              <a:rPr lang="en-US" sz="8000" dirty="0" err="1">
                <a:solidFill>
                  <a:srgbClr val="FFFFFF"/>
                </a:solidFill>
              </a:rPr>
              <a:t>NittFlix</a:t>
            </a:r>
            <a:r>
              <a:rPr lang="en-US" sz="8000" dirty="0">
                <a:solidFill>
                  <a:srgbClr val="FFFFFF"/>
                </a:solidFill>
              </a:rPr>
              <a:t> Analysis</a:t>
            </a:r>
            <a:br>
              <a:rPr lang="en-US" sz="8000" dirty="0">
                <a:solidFill>
                  <a:srgbClr val="FFFFFF"/>
                </a:solidFill>
              </a:rPr>
            </a:br>
            <a:endParaRPr lang="en-US" sz="8000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CB1D90-8147-798A-E98A-13E142BAD3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8228" y="5972174"/>
            <a:ext cx="8578699" cy="504825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/>
            <a:r>
              <a:rPr lang="en-US" sz="3200" dirty="0">
                <a:solidFill>
                  <a:srgbClr val="FFFFFF"/>
                </a:solidFill>
              </a:rPr>
              <a:t>Madalyn Lovejoy</a:t>
            </a:r>
          </a:p>
        </p:txBody>
      </p:sp>
      <p:sp>
        <p:nvSpPr>
          <p:cNvPr id="27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4359" y="583345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9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33139" y="8126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1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8819" y="103706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6425" y="5636680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7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45175" y="609675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9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54288" y="6238029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4A8047-08DD-B08B-9BA5-6D7FDAB8A4F3}"/>
              </a:ext>
            </a:extLst>
          </p:cNvPr>
          <p:cNvSpPr txBox="1"/>
          <p:nvPr/>
        </p:nvSpPr>
        <p:spPr>
          <a:xfrm>
            <a:off x="5875421" y="1704473"/>
            <a:ext cx="4772526" cy="8617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dirty="0">
                <a:solidFill>
                  <a:srgbClr val="FFFFFF"/>
                </a:solidFill>
                <a:latin typeface="Aptos"/>
              </a:rPr>
              <a:t>Digital Media Analytics I</a:t>
            </a:r>
            <a:endParaRPr lang="en-US" dirty="0">
              <a:solidFill>
                <a:srgbClr val="000000"/>
              </a:solidFill>
            </a:endParaRPr>
          </a:p>
          <a:p>
            <a:pPr algn="ctr"/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73725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098CF4E-E69A-774A-7CD0-CC75AC865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0303A58-7EB3-80C3-0567-E54367D6DE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A6540B-202F-3375-C474-61D43E51C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779" y="365125"/>
            <a:ext cx="10676021" cy="1325563"/>
          </a:xfrm>
        </p:spPr>
        <p:txBody>
          <a:bodyPr>
            <a:normAutofit/>
          </a:bodyPr>
          <a:lstStyle/>
          <a:p>
            <a:r>
              <a:rPr lang="en-US" sz="5400" dirty="0"/>
              <a:t>Analyze User Streaming Trends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4F241429-43A7-C6D7-FB08-44FB2D0030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3D992A-9363-F6F5-4A04-7F24FDD625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7438" y="2578821"/>
            <a:ext cx="3206414" cy="391106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1500" dirty="0">
                <a:latin typeface="Aptos"/>
                <a:cs typeface="Arial"/>
              </a:rPr>
              <a:t>Despite the drastic change in Love is </a:t>
            </a:r>
            <a:r>
              <a:rPr lang="en-US" sz="1500" err="1">
                <a:latin typeface="Aptos"/>
                <a:cs typeface="Arial"/>
              </a:rPr>
              <a:t>Shrined's</a:t>
            </a:r>
            <a:r>
              <a:rPr lang="en-US" sz="1500" dirty="0">
                <a:latin typeface="Aptos"/>
                <a:cs typeface="Arial"/>
              </a:rPr>
              <a:t> watch time, r</a:t>
            </a:r>
            <a:r>
              <a:rPr lang="en-US" sz="1500" dirty="0">
                <a:latin typeface="Aptos Display"/>
                <a:cs typeface="Arial"/>
              </a:rPr>
              <a:t>eality show watch times are generally </a:t>
            </a:r>
            <a:r>
              <a:rPr lang="en-US" sz="1500" b="1" dirty="0">
                <a:latin typeface="Aptos Display"/>
                <a:cs typeface="Arial"/>
              </a:rPr>
              <a:t>increasing</a:t>
            </a:r>
            <a:r>
              <a:rPr lang="en-US" sz="1500" dirty="0">
                <a:latin typeface="Aptos Display"/>
                <a:cs typeface="Arial"/>
              </a:rPr>
              <a:t>, with more minutes streamed for newer shows. Dramas are either </a:t>
            </a:r>
            <a:r>
              <a:rPr lang="en-US" sz="1500" b="1" dirty="0">
                <a:latin typeface="Aptos Display"/>
                <a:cs typeface="Arial"/>
              </a:rPr>
              <a:t>maintaining </a:t>
            </a:r>
            <a:r>
              <a:rPr lang="en-US" sz="1500" dirty="0">
                <a:latin typeface="Aptos Display"/>
                <a:cs typeface="Arial"/>
              </a:rPr>
              <a:t>or</a:t>
            </a:r>
            <a:r>
              <a:rPr lang="en-US" sz="1500" b="1" dirty="0">
                <a:latin typeface="Aptos Display"/>
                <a:cs typeface="Arial"/>
              </a:rPr>
              <a:t> losing </a:t>
            </a:r>
            <a:r>
              <a:rPr lang="en-US" sz="1500" dirty="0">
                <a:latin typeface="Aptos Display"/>
                <a:cs typeface="Arial"/>
              </a:rPr>
              <a:t>minutes streamed. Crime show streaming has also </a:t>
            </a:r>
            <a:r>
              <a:rPr lang="en-US" sz="1500" b="1" dirty="0">
                <a:latin typeface="Aptos Display"/>
                <a:cs typeface="Arial"/>
              </a:rPr>
              <a:t>decreased </a:t>
            </a:r>
            <a:r>
              <a:rPr lang="en-US" sz="1500" dirty="0">
                <a:latin typeface="Aptos Display"/>
                <a:cs typeface="Arial"/>
              </a:rPr>
              <a:t>throughout the year. </a:t>
            </a:r>
            <a:r>
              <a:rPr lang="en-US" sz="1500" err="1">
                <a:latin typeface="Aptos Display"/>
                <a:cs typeface="Arial"/>
              </a:rPr>
              <a:t>SciFi</a:t>
            </a:r>
            <a:r>
              <a:rPr lang="en-US" sz="1500" dirty="0">
                <a:latin typeface="Aptos Display"/>
                <a:cs typeface="Arial"/>
              </a:rPr>
              <a:t> show watch time is </a:t>
            </a:r>
            <a:r>
              <a:rPr lang="en-US" sz="1500" b="1" dirty="0">
                <a:latin typeface="Aptos Display"/>
                <a:cs typeface="Arial"/>
              </a:rPr>
              <a:t>inconsistent </a:t>
            </a:r>
            <a:r>
              <a:rPr lang="en-US" sz="1500" dirty="0">
                <a:latin typeface="Aptos Display"/>
                <a:cs typeface="Arial"/>
              </a:rPr>
              <a:t>from one month to the next. Comedy streaming times </a:t>
            </a:r>
            <a:r>
              <a:rPr lang="en-US" sz="1500" b="1" dirty="0">
                <a:latin typeface="Aptos Display"/>
                <a:cs typeface="Arial"/>
              </a:rPr>
              <a:t>initially  showed an</a:t>
            </a:r>
            <a:r>
              <a:rPr lang="en-US" sz="1500" dirty="0">
                <a:latin typeface="Aptos Display"/>
                <a:cs typeface="Arial"/>
              </a:rPr>
              <a:t> </a:t>
            </a:r>
            <a:r>
              <a:rPr lang="en-US" sz="1500" b="1" dirty="0">
                <a:latin typeface="Aptos Display"/>
                <a:cs typeface="Arial"/>
              </a:rPr>
              <a:t>increase</a:t>
            </a:r>
            <a:r>
              <a:rPr lang="en-US" sz="1500" dirty="0">
                <a:latin typeface="Aptos Display"/>
                <a:cs typeface="Arial"/>
              </a:rPr>
              <a:t>, then </a:t>
            </a:r>
            <a:r>
              <a:rPr lang="en-US" sz="1500" b="1" dirty="0">
                <a:latin typeface="Aptos Display"/>
                <a:cs typeface="Arial"/>
              </a:rPr>
              <a:t>remained steady</a:t>
            </a:r>
            <a:r>
              <a:rPr lang="en-US" sz="1500" dirty="0">
                <a:latin typeface="Aptos Display"/>
                <a:cs typeface="Arial"/>
              </a:rPr>
              <a:t> over time. </a:t>
            </a:r>
            <a:endParaRPr lang="en-US"/>
          </a:p>
          <a:p>
            <a:pPr marL="0" indent="0">
              <a:buNone/>
            </a:pPr>
            <a:r>
              <a:rPr lang="en-US" sz="1500" dirty="0">
                <a:latin typeface="Aptos Display"/>
                <a:cs typeface="Arial"/>
              </a:rPr>
              <a:t>Reality shows have the highest streaming times at </a:t>
            </a:r>
            <a:r>
              <a:rPr lang="en-US" sz="1500" b="1" dirty="0">
                <a:latin typeface="Aptos Display"/>
                <a:cs typeface="Arial"/>
              </a:rPr>
              <a:t>14,701,999 minutes</a:t>
            </a:r>
            <a:r>
              <a:rPr lang="en-US" sz="1500" dirty="0">
                <a:latin typeface="Aptos Display"/>
                <a:cs typeface="Arial"/>
              </a:rPr>
              <a:t> on average. The lowest streaming times belong to crime shows with </a:t>
            </a:r>
            <a:r>
              <a:rPr lang="en-US" sz="1500" b="1" dirty="0">
                <a:latin typeface="Aptos Display"/>
                <a:cs typeface="Arial"/>
              </a:rPr>
              <a:t>1,354,216 minutes</a:t>
            </a:r>
            <a:r>
              <a:rPr lang="en-US" sz="1500" dirty="0">
                <a:latin typeface="Aptos Display"/>
                <a:cs typeface="Arial"/>
              </a:rPr>
              <a:t> on average.</a:t>
            </a:r>
          </a:p>
          <a:p>
            <a:pPr marL="0" indent="0">
              <a:buNone/>
            </a:pPr>
            <a:endParaRPr lang="en-US" sz="1500" dirty="0">
              <a:latin typeface="Aptos Display"/>
              <a:cs typeface="Arial"/>
            </a:endParaRPr>
          </a:p>
          <a:p>
            <a:pPr marL="0" indent="0">
              <a:buNone/>
            </a:pPr>
            <a:endParaRPr lang="en-US" sz="1500" dirty="0">
              <a:latin typeface="Aptos Display"/>
              <a:cs typeface="Arial"/>
            </a:endParaRPr>
          </a:p>
          <a:p>
            <a:pPr marL="0" indent="0">
              <a:buNone/>
            </a:pPr>
            <a:endParaRPr lang="en-US" sz="1500" dirty="0">
              <a:latin typeface="Aptos Display"/>
              <a:cs typeface="Arial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BC4E61BD-8956-6F45-60F9-6EC2CE97E1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2231523"/>
              </p:ext>
            </p:extLst>
          </p:nvPr>
        </p:nvGraphicFramePr>
        <p:xfrm>
          <a:off x="641684" y="1824789"/>
          <a:ext cx="10882270" cy="75095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0882270">
                  <a:extLst>
                    <a:ext uri="{9D8B030D-6E8A-4147-A177-3AD203B41FA5}">
                      <a16:colId xmlns:a16="http://schemas.microsoft.com/office/drawing/2014/main" val="888628079"/>
                    </a:ext>
                  </a:extLst>
                </a:gridCol>
              </a:tblGrid>
              <a:tr h="75095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500" err="1">
                          <a:effectLst/>
                        </a:rPr>
                        <a:t>NittFlix</a:t>
                      </a:r>
                      <a:r>
                        <a:rPr lang="en-US" sz="1500" dirty="0">
                          <a:effectLst/>
                        </a:rPr>
                        <a:t> users' total time spent streaming a given show is typically less than </a:t>
                      </a:r>
                      <a:r>
                        <a:rPr lang="en-US" sz="1500" b="1" dirty="0">
                          <a:effectLst/>
                        </a:rPr>
                        <a:t>40,000,000 minutes</a:t>
                      </a:r>
                      <a:r>
                        <a:rPr lang="en-US" sz="1500" dirty="0">
                          <a:effectLst/>
                        </a:rPr>
                        <a:t>, but one major outlier can be seen in the graph below. One show that had a major increase and steep decrease in watch time was the reality show, Love is Shrined. The monthly watch time peaked at </a:t>
                      </a:r>
                      <a:r>
                        <a:rPr lang="en-US" sz="1500" b="1" dirty="0">
                          <a:effectLst/>
                        </a:rPr>
                        <a:t>143,568,865 minutes </a:t>
                      </a:r>
                      <a:r>
                        <a:rPr lang="en-US" sz="1500" b="0" dirty="0">
                          <a:effectLst/>
                        </a:rPr>
                        <a:t>in April </a:t>
                      </a:r>
                      <a:r>
                        <a:rPr lang="en-US" sz="1500" dirty="0">
                          <a:effectLst/>
                        </a:rPr>
                        <a:t>and </a:t>
                      </a:r>
                      <a:r>
                        <a:rPr lang="en-US" sz="1500" b="1" dirty="0">
                          <a:effectLst/>
                        </a:rPr>
                        <a:t>fell to 14,591,088 minutes </a:t>
                      </a:r>
                      <a:r>
                        <a:rPr lang="en-US" sz="1500" b="0" dirty="0">
                          <a:effectLst/>
                        </a:rPr>
                        <a:t>the next month</a:t>
                      </a:r>
                      <a:r>
                        <a:rPr lang="en-US" sz="1500" dirty="0">
                          <a:effectLst/>
                        </a:rPr>
                        <a:t>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1221842"/>
                  </a:ext>
                </a:extLst>
              </a:tr>
            </a:tbl>
          </a:graphicData>
        </a:graphic>
      </p:graphicFrame>
      <p:pic>
        <p:nvPicPr>
          <p:cNvPr id="5" name="Picture 4" descr="A graph with different colored lines&#10;&#10;AI-generated content may be incorrect.">
            <a:extLst>
              <a:ext uri="{FF2B5EF4-FFF2-40B4-BE49-F238E27FC236}">
                <a16:creationId xmlns:a16="http://schemas.microsoft.com/office/drawing/2014/main" id="{9CC03DDF-CB82-9FFC-E9CF-38DCE617BF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1749" y="2749343"/>
            <a:ext cx="7677979" cy="3833054"/>
          </a:xfrm>
          <a:prstGeom prst="rect">
            <a:avLst/>
          </a:prstGeom>
          <a:solidFill>
            <a:srgbClr val="FFFFFF">
              <a:shade val="85000"/>
            </a:srgbClr>
          </a:solidFill>
          <a:ln w="28575" cap="sq">
            <a:solidFill>
              <a:schemeClr val="accent2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5668293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AE52B6D-5659-F5B4-33A7-ACEE101C03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0EFD59D-FAFD-FA51-723C-6FDDCCD89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4FE79D-318D-EC00-171C-A8F6667BA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821" y="640080"/>
            <a:ext cx="10033145" cy="1481328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5400" dirty="0">
                <a:latin typeface="Aptos Display"/>
                <a:cs typeface="Arial"/>
              </a:rPr>
              <a:t>Key Takeaways &amp; Recommendations</a:t>
            </a:r>
            <a:endParaRPr lang="en-US" sz="5400" dirty="0"/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45D76107-318A-9875-8BCC-06E5EC78CE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DD5A3C-63DC-3D0F-44E4-6EFA450BB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481" y="2538984"/>
            <a:ext cx="10992473" cy="3558032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1500" dirty="0" err="1">
                <a:latin typeface="Aptos"/>
                <a:ea typeface="Calibri"/>
                <a:cs typeface="Calibri"/>
              </a:rPr>
              <a:t>NittFlix</a:t>
            </a:r>
            <a:r>
              <a:rPr lang="en-US" sz="1500" dirty="0">
                <a:latin typeface="Aptos"/>
                <a:ea typeface="Calibri"/>
                <a:cs typeface="Calibri"/>
              </a:rPr>
              <a:t> has achieved impressive successes over the past few years. With the recommendations below, </a:t>
            </a:r>
            <a:r>
              <a:rPr lang="en-US" sz="1500" dirty="0" err="1">
                <a:latin typeface="Aptos"/>
                <a:ea typeface="Calibri"/>
                <a:cs typeface="Calibri"/>
              </a:rPr>
              <a:t>NittFlix</a:t>
            </a:r>
            <a:r>
              <a:rPr lang="en-US" sz="1500" dirty="0">
                <a:latin typeface="Aptos"/>
                <a:ea typeface="Calibri"/>
                <a:cs typeface="Calibri"/>
              </a:rPr>
              <a:t> can continue to increase their position as a popular and highly used streaming service.</a:t>
            </a:r>
            <a:endParaRPr lang="en-US" sz="1500" dirty="0">
              <a:solidFill>
                <a:srgbClr val="444444"/>
              </a:solidFill>
              <a:latin typeface="Aptos"/>
              <a:ea typeface="Calibri"/>
              <a:cs typeface="Calibri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444444"/>
                </a:solidFill>
                <a:latin typeface="Aptos"/>
                <a:ea typeface="Calibri"/>
                <a:cs typeface="Calibri"/>
              </a:rPr>
              <a:t>One recommendation is to conduct </a:t>
            </a:r>
            <a:r>
              <a:rPr lang="en-US" sz="1500" b="1" dirty="0">
                <a:solidFill>
                  <a:srgbClr val="444444"/>
                </a:solidFill>
                <a:latin typeface="Aptos"/>
                <a:ea typeface="Calibri"/>
                <a:cs typeface="Calibri"/>
              </a:rPr>
              <a:t>A/B testing to increase email click-through rates</a:t>
            </a:r>
            <a:r>
              <a:rPr lang="en-US" sz="1500" dirty="0">
                <a:solidFill>
                  <a:srgbClr val="444444"/>
                </a:solidFill>
                <a:latin typeface="Aptos"/>
                <a:ea typeface="Calibri"/>
                <a:cs typeface="Calibri"/>
              </a:rPr>
              <a:t>. </a:t>
            </a:r>
            <a:r>
              <a:rPr lang="en-US" sz="1500" dirty="0" err="1">
                <a:solidFill>
                  <a:srgbClr val="444444"/>
                </a:solidFill>
                <a:latin typeface="Aptos"/>
                <a:ea typeface="Calibri"/>
                <a:cs typeface="Calibri"/>
              </a:rPr>
              <a:t>NittFlix</a:t>
            </a:r>
            <a:r>
              <a:rPr lang="en-US" sz="1500" dirty="0">
                <a:solidFill>
                  <a:srgbClr val="444444"/>
                </a:solidFill>
                <a:latin typeface="Aptos"/>
                <a:ea typeface="Calibri"/>
                <a:cs typeface="Calibri"/>
              </a:rPr>
              <a:t> can develop </a:t>
            </a:r>
            <a:r>
              <a:rPr lang="en-US" sz="1500" b="1" dirty="0">
                <a:solidFill>
                  <a:srgbClr val="444444"/>
                </a:solidFill>
                <a:latin typeface="Aptos"/>
                <a:ea typeface="Calibri"/>
                <a:cs typeface="Calibri"/>
              </a:rPr>
              <a:t>standardized (control)</a:t>
            </a:r>
            <a:r>
              <a:rPr lang="en-US" sz="1500" dirty="0">
                <a:solidFill>
                  <a:srgbClr val="444444"/>
                </a:solidFill>
                <a:latin typeface="Aptos"/>
                <a:ea typeface="Calibri"/>
                <a:cs typeface="Calibri"/>
              </a:rPr>
              <a:t> and </a:t>
            </a:r>
            <a:r>
              <a:rPr lang="en-US" sz="1500" b="1" dirty="0">
                <a:solidFill>
                  <a:srgbClr val="444444"/>
                </a:solidFill>
                <a:latin typeface="Aptos"/>
                <a:ea typeface="Calibri"/>
                <a:cs typeface="Calibri"/>
              </a:rPr>
              <a:t>personalized (test)</a:t>
            </a:r>
            <a:r>
              <a:rPr lang="en-US" sz="1500" dirty="0">
                <a:solidFill>
                  <a:srgbClr val="444444"/>
                </a:solidFill>
                <a:latin typeface="Aptos"/>
                <a:ea typeface="Calibri"/>
                <a:cs typeface="Calibri"/>
              </a:rPr>
              <a:t> email subject lines to determine if </a:t>
            </a:r>
            <a:r>
              <a:rPr lang="en-US" sz="1500" b="1" dirty="0">
                <a:solidFill>
                  <a:srgbClr val="444444"/>
                </a:solidFill>
                <a:latin typeface="Aptos"/>
                <a:ea typeface="Calibri"/>
                <a:cs typeface="Calibri"/>
              </a:rPr>
              <a:t>subscriber behavior changes</a:t>
            </a:r>
            <a:r>
              <a:rPr lang="en-US" sz="1500" dirty="0">
                <a:solidFill>
                  <a:srgbClr val="444444"/>
                </a:solidFill>
                <a:latin typeface="Aptos"/>
                <a:ea typeface="Calibri"/>
                <a:cs typeface="Calibri"/>
              </a:rPr>
              <a:t> when exposed to standardized subject lines compared to more personalized subject lines that </a:t>
            </a:r>
            <a:r>
              <a:rPr lang="en-US" sz="1500" b="1" dirty="0">
                <a:solidFill>
                  <a:srgbClr val="444444"/>
                </a:solidFill>
                <a:latin typeface="Aptos"/>
                <a:ea typeface="Calibri"/>
                <a:cs typeface="Calibri"/>
              </a:rPr>
              <a:t>appeal to their interests and watch history</a:t>
            </a:r>
            <a:r>
              <a:rPr lang="en-US" sz="1500" dirty="0">
                <a:solidFill>
                  <a:srgbClr val="444444"/>
                </a:solidFill>
                <a:latin typeface="Aptos"/>
                <a:ea typeface="Calibri"/>
                <a:cs typeface="Calibri"/>
              </a:rPr>
              <a:t>. This test would reveal if subscribers engage more with standardized or personalized messaging, which would inform future email marketing tactics.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444444"/>
                </a:solidFill>
                <a:latin typeface="Aptos"/>
                <a:ea typeface="Calibri"/>
                <a:cs typeface="Calibri"/>
              </a:rPr>
              <a:t>A second recommendation is to </a:t>
            </a:r>
            <a:r>
              <a:rPr lang="en-US" sz="1500" b="1" dirty="0">
                <a:solidFill>
                  <a:srgbClr val="444444"/>
                </a:solidFill>
                <a:latin typeface="Aptos"/>
                <a:ea typeface="Calibri"/>
                <a:cs typeface="Calibri"/>
              </a:rPr>
              <a:t>review the budget and determine which channels and platforms should be prioritized</a:t>
            </a:r>
            <a:r>
              <a:rPr lang="en-US" sz="1500" dirty="0">
                <a:solidFill>
                  <a:srgbClr val="444444"/>
                </a:solidFill>
                <a:latin typeface="Aptos"/>
                <a:ea typeface="Calibri"/>
                <a:cs typeface="Calibri"/>
              </a:rPr>
              <a:t> when planning marketing materials and campaigns for the next year. 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444444"/>
                </a:solidFill>
                <a:latin typeface="Aptos"/>
                <a:ea typeface="Calibri"/>
                <a:cs typeface="Calibri"/>
              </a:rPr>
              <a:t>Another recommendation is to </a:t>
            </a:r>
            <a:r>
              <a:rPr lang="en-US" sz="1500" b="1" dirty="0">
                <a:solidFill>
                  <a:srgbClr val="444444"/>
                </a:solidFill>
                <a:latin typeface="Aptos"/>
                <a:ea typeface="Calibri"/>
                <a:cs typeface="Calibri"/>
              </a:rPr>
              <a:t>reduce excessive campaign costs by developing paid social media content that is appealing to wider audiences</a:t>
            </a:r>
            <a:r>
              <a:rPr lang="en-US" sz="1500" dirty="0">
                <a:solidFill>
                  <a:srgbClr val="444444"/>
                </a:solidFill>
                <a:latin typeface="Aptos"/>
                <a:ea typeface="Calibri"/>
                <a:cs typeface="Calibri"/>
              </a:rPr>
              <a:t> across multiple platforms and </a:t>
            </a:r>
            <a:r>
              <a:rPr lang="en-US" sz="1500" b="1" dirty="0">
                <a:solidFill>
                  <a:srgbClr val="444444"/>
                </a:solidFill>
                <a:latin typeface="Aptos"/>
                <a:ea typeface="Calibri"/>
                <a:cs typeface="Calibri"/>
              </a:rPr>
              <a:t>selecting subscription incentives that are cheaper to produce</a:t>
            </a:r>
            <a:r>
              <a:rPr lang="en-US" sz="1500" dirty="0">
                <a:solidFill>
                  <a:srgbClr val="444444"/>
                </a:solidFill>
                <a:latin typeface="Aptos"/>
                <a:ea typeface="Calibri"/>
                <a:cs typeface="Calibri"/>
              </a:rPr>
              <a:t> than current items offered. 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500" dirty="0">
                <a:latin typeface="Aptos"/>
                <a:ea typeface="Calibri"/>
                <a:cs typeface="Calibri"/>
              </a:rPr>
              <a:t>Finally, </a:t>
            </a:r>
            <a:r>
              <a:rPr lang="en-US" sz="1500" b="1" dirty="0">
                <a:latin typeface="Aptos"/>
                <a:ea typeface="Calibri"/>
                <a:cs typeface="Calibri"/>
              </a:rPr>
              <a:t>developing engaging marketing for highly streamed shows </a:t>
            </a:r>
            <a:r>
              <a:rPr lang="en-US" sz="1500" dirty="0">
                <a:latin typeface="Aptos"/>
                <a:ea typeface="Calibri"/>
                <a:cs typeface="Calibri"/>
              </a:rPr>
              <a:t>and </a:t>
            </a:r>
            <a:r>
              <a:rPr lang="en-US" sz="1500" b="1" dirty="0">
                <a:latin typeface="Aptos"/>
                <a:ea typeface="Calibri"/>
                <a:cs typeface="Calibri"/>
              </a:rPr>
              <a:t>adding new shows from popular genres</a:t>
            </a:r>
            <a:r>
              <a:rPr lang="en-US" sz="1500" dirty="0">
                <a:latin typeface="Aptos"/>
                <a:ea typeface="Calibri"/>
                <a:cs typeface="Calibri"/>
              </a:rPr>
              <a:t> to the streaming service would increase subscriber engagement with the platform.</a:t>
            </a:r>
            <a:endParaRPr lang="en-US" sz="1500" dirty="0">
              <a:solidFill>
                <a:srgbClr val="444444"/>
              </a:solidFill>
              <a:latin typeface="Aptos"/>
              <a:ea typeface="Calibri"/>
              <a:cs typeface="Calibri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1500" dirty="0">
                <a:latin typeface="Aptos"/>
                <a:ea typeface="Calibri"/>
                <a:cs typeface="Calibri"/>
              </a:rPr>
              <a:t>Their objectives of </a:t>
            </a:r>
            <a:r>
              <a:rPr lang="en-US" sz="1500" b="1" dirty="0">
                <a:latin typeface="Aptos"/>
                <a:ea typeface="Calibri"/>
                <a:cs typeface="Calibri"/>
              </a:rPr>
              <a:t>increasing the number of new subscription orders</a:t>
            </a:r>
            <a:r>
              <a:rPr lang="en-US" sz="1500" dirty="0">
                <a:latin typeface="Aptos"/>
                <a:ea typeface="Calibri"/>
                <a:cs typeface="Calibri"/>
              </a:rPr>
              <a:t> and </a:t>
            </a:r>
            <a:r>
              <a:rPr lang="en-US" sz="1500" b="1" dirty="0">
                <a:latin typeface="Aptos"/>
                <a:ea typeface="Calibri"/>
                <a:cs typeface="Calibri"/>
              </a:rPr>
              <a:t>improving upon existing subscribers' engagement</a:t>
            </a:r>
            <a:r>
              <a:rPr lang="en-US" sz="1500" dirty="0">
                <a:latin typeface="Aptos"/>
                <a:ea typeface="Calibri"/>
                <a:cs typeface="Calibri"/>
              </a:rPr>
              <a:t> with the streaming service area are achievable with some adaptations to their current approach.</a:t>
            </a:r>
            <a:endParaRPr lang="en-US" sz="1500" dirty="0">
              <a:latin typeface="Aptos"/>
            </a:endParaRPr>
          </a:p>
          <a:p>
            <a:pPr marL="0" indent="0">
              <a:buNone/>
            </a:pPr>
            <a:endParaRPr lang="en-US" sz="1500" dirty="0">
              <a:cs typeface="Arial"/>
            </a:endParaRPr>
          </a:p>
          <a:p>
            <a:pPr marL="0" indent="0">
              <a:buNone/>
            </a:pPr>
            <a:endParaRPr lang="en-US" sz="1500" dirty="0"/>
          </a:p>
          <a:p>
            <a:pPr marL="0" indent="0">
              <a:buNone/>
            </a:pP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18153334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67A21BC-25E2-8762-1BA1-42CDB0EB5A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35F6D160-980B-DB5E-EFB7-78CC39248B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6C8251-E994-518E-5BD6-3503C75C5D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80430" y="583345"/>
            <a:ext cx="7160357" cy="4164820"/>
          </a:xfrm>
        </p:spPr>
        <p:txBody>
          <a:bodyPr anchor="t">
            <a:normAutofit/>
          </a:bodyPr>
          <a:lstStyle/>
          <a:p>
            <a:pPr algn="r"/>
            <a:r>
              <a:rPr lang="en-US" sz="8000" dirty="0">
                <a:solidFill>
                  <a:srgbClr val="FFFFFF"/>
                </a:solidFill>
              </a:rPr>
              <a:t>Thank you.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8CFC43-E6A1-21B1-11F8-09F163A315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8228" y="5972174"/>
            <a:ext cx="8578699" cy="504825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/>
            <a:endParaRPr lang="en-US" sz="3200" dirty="0">
              <a:solidFill>
                <a:srgbClr val="FFFFFF"/>
              </a:solidFill>
            </a:endParaRPr>
          </a:p>
        </p:txBody>
      </p:sp>
      <p:sp>
        <p:nvSpPr>
          <p:cNvPr id="27" name="Graphic 13">
            <a:extLst>
              <a:ext uri="{FF2B5EF4-FFF2-40B4-BE49-F238E27FC236}">
                <a16:creationId xmlns:a16="http://schemas.microsoft.com/office/drawing/2014/main" id="{AB32263F-D9B8-B068-6048-CFD4F0593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4359" y="583345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9" name="Graphic 12">
            <a:extLst>
              <a:ext uri="{FF2B5EF4-FFF2-40B4-BE49-F238E27FC236}">
                <a16:creationId xmlns:a16="http://schemas.microsoft.com/office/drawing/2014/main" id="{26706FBB-0802-55EE-2A38-302537908D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33139" y="8126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1" name="Graphic 15">
            <a:extLst>
              <a:ext uri="{FF2B5EF4-FFF2-40B4-BE49-F238E27FC236}">
                <a16:creationId xmlns:a16="http://schemas.microsoft.com/office/drawing/2014/main" id="{B06EB2C8-04EA-C542-DB0F-60B9324DBF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8819" y="103706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23999E3-505E-5EF6-BB05-1F570CE681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Graphic 22">
            <a:extLst>
              <a:ext uri="{FF2B5EF4-FFF2-40B4-BE49-F238E27FC236}">
                <a16:creationId xmlns:a16="http://schemas.microsoft.com/office/drawing/2014/main" id="{4A54C476-DF00-F2DF-E65A-6A818DE723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6425" y="5636680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7" name="Graphic 23">
            <a:extLst>
              <a:ext uri="{FF2B5EF4-FFF2-40B4-BE49-F238E27FC236}">
                <a16:creationId xmlns:a16="http://schemas.microsoft.com/office/drawing/2014/main" id="{2C207A0F-53E7-32D1-272F-82F0B8E193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45175" y="609675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9" name="Graphic 21">
            <a:extLst>
              <a:ext uri="{FF2B5EF4-FFF2-40B4-BE49-F238E27FC236}">
                <a16:creationId xmlns:a16="http://schemas.microsoft.com/office/drawing/2014/main" id="{4616DBB5-2032-82C6-2011-B49AA80E85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54288" y="6238029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445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F618350-B259-B6B2-B848-734E50576F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BCB2BC0-52BD-D51B-A35A-258232A869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9045B20-1277-5BDA-526C-313312DA3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US" sz="5400" dirty="0">
                <a:latin typeface="Aptos Display"/>
              </a:rPr>
              <a:t>Main Objectives </a:t>
            </a:r>
            <a:endParaRPr lang="en-US" sz="5400" dirty="0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D8F006BC-5CC4-D628-C365-8258F0224D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F15E972-DFBF-20CE-2EC1-49ED4F5B01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6327370"/>
              </p:ext>
            </p:extLst>
          </p:nvPr>
        </p:nvGraphicFramePr>
        <p:xfrm>
          <a:off x="4824714" y="1281343"/>
          <a:ext cx="4967904" cy="4299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06037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F5DF8F-3D1A-C884-9D75-B9F2F3458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29" y="640823"/>
            <a:ext cx="3822748" cy="5536967"/>
          </a:xfrm>
        </p:spPr>
        <p:txBody>
          <a:bodyPr anchor="ctr">
            <a:normAutofit/>
          </a:bodyPr>
          <a:lstStyle/>
          <a:p>
            <a:r>
              <a:rPr lang="en-US" sz="5400" dirty="0">
                <a:latin typeface="Aptos Display"/>
              </a:rPr>
              <a:t>Key Performance</a:t>
            </a:r>
            <a:br>
              <a:rPr lang="en-US" sz="5400" dirty="0">
                <a:latin typeface="Aptos Display"/>
              </a:rPr>
            </a:br>
            <a:r>
              <a:rPr lang="en-US" sz="5400" dirty="0">
                <a:latin typeface="Aptos Display"/>
              </a:rPr>
              <a:t>Indicators 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1432915-89D0-DF3E-00F0-1E41C5EC18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314877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75254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7BB60B-343C-A096-E164-A6AA7628E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821" y="640080"/>
            <a:ext cx="10033145" cy="1481328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5400" dirty="0">
                <a:latin typeface="Aptos Display"/>
                <a:cs typeface="Arial"/>
              </a:rPr>
              <a:t>Analyze Acquisition Channel Utilization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AA86D7-E927-D7AF-BA6E-E03F7E7F18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660904"/>
            <a:ext cx="4818888" cy="354787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sz="1500" dirty="0">
              <a:latin typeface="Aptos"/>
              <a:cs typeface="Arial"/>
            </a:endParaRPr>
          </a:p>
          <a:p>
            <a:pPr marL="0" indent="0">
              <a:buNone/>
            </a:pPr>
            <a:r>
              <a:rPr lang="en-US" sz="1500" dirty="0">
                <a:latin typeface="Aptos"/>
                <a:cs typeface="Arial"/>
              </a:rPr>
              <a:t>New subscriber data was analyzed to reveal trends in acquisition channel utilization. The data suggests that users primarily originate from </a:t>
            </a:r>
            <a:r>
              <a:rPr lang="en-US" sz="1500" b="1" dirty="0">
                <a:latin typeface="Aptos"/>
                <a:cs typeface="Arial"/>
              </a:rPr>
              <a:t>Organic Search</a:t>
            </a:r>
            <a:r>
              <a:rPr lang="en-US" sz="1500" dirty="0">
                <a:latin typeface="Aptos"/>
                <a:cs typeface="Arial"/>
              </a:rPr>
              <a:t> and </a:t>
            </a:r>
            <a:r>
              <a:rPr lang="en-US" sz="1500" b="1" dirty="0">
                <a:latin typeface="Aptos"/>
                <a:cs typeface="Arial"/>
              </a:rPr>
              <a:t>Email Promo</a:t>
            </a:r>
            <a:r>
              <a:rPr lang="en-US" sz="1500" dirty="0">
                <a:latin typeface="Aptos"/>
                <a:cs typeface="Arial"/>
              </a:rPr>
              <a:t> channels. </a:t>
            </a:r>
          </a:p>
          <a:p>
            <a:pPr marL="0" indent="0">
              <a:buNone/>
            </a:pPr>
            <a:r>
              <a:rPr lang="en-US" sz="1500" dirty="0">
                <a:latin typeface="Aptos"/>
                <a:cs typeface="Arial"/>
              </a:rPr>
              <a:t>Prioritizing </a:t>
            </a:r>
            <a:r>
              <a:rPr lang="en-US" sz="1500" b="1" dirty="0">
                <a:latin typeface="Aptos"/>
                <a:cs typeface="Arial"/>
              </a:rPr>
              <a:t>time, energy, and funds</a:t>
            </a:r>
            <a:r>
              <a:rPr lang="en-US" sz="1500" dirty="0">
                <a:latin typeface="Aptos"/>
                <a:cs typeface="Arial"/>
              </a:rPr>
              <a:t> to Organic Search and Email Promo channels could further </a:t>
            </a:r>
            <a:r>
              <a:rPr lang="en-US" sz="1500" b="1" dirty="0">
                <a:latin typeface="Aptos"/>
                <a:cs typeface="Arial"/>
              </a:rPr>
              <a:t>increase </a:t>
            </a:r>
            <a:r>
              <a:rPr lang="en-US" sz="1500" dirty="0">
                <a:latin typeface="Aptos"/>
                <a:cs typeface="Arial"/>
              </a:rPr>
              <a:t>the number of subscription orders </a:t>
            </a:r>
            <a:r>
              <a:rPr lang="en-US" sz="1500" dirty="0" err="1">
                <a:latin typeface="Aptos"/>
                <a:cs typeface="Arial"/>
              </a:rPr>
              <a:t>NittFlix</a:t>
            </a:r>
            <a:r>
              <a:rPr lang="en-US" sz="1500" dirty="0">
                <a:latin typeface="Aptos"/>
                <a:cs typeface="Arial"/>
              </a:rPr>
              <a:t> sees in the next year.</a:t>
            </a:r>
          </a:p>
          <a:p>
            <a:pPr marL="0" indent="0">
              <a:buNone/>
            </a:pPr>
            <a:r>
              <a:rPr lang="en-US" sz="1500" dirty="0">
                <a:latin typeface="Aptos"/>
                <a:cs typeface="Arial"/>
              </a:rPr>
              <a:t>Eliminating or reducing time spent on channels that are </a:t>
            </a:r>
            <a:r>
              <a:rPr lang="en-US" sz="1500" b="1" dirty="0">
                <a:latin typeface="Aptos"/>
                <a:cs typeface="Arial"/>
              </a:rPr>
              <a:t>less commonly used</a:t>
            </a:r>
            <a:r>
              <a:rPr lang="en-US" sz="1500" dirty="0">
                <a:latin typeface="Aptos"/>
                <a:cs typeface="Arial"/>
              </a:rPr>
              <a:t>, such as Organic Social, could provide </a:t>
            </a:r>
            <a:r>
              <a:rPr lang="en-US" sz="1500" b="1" dirty="0">
                <a:latin typeface="Aptos"/>
                <a:cs typeface="Arial"/>
              </a:rPr>
              <a:t>more capacity</a:t>
            </a:r>
            <a:r>
              <a:rPr lang="en-US" sz="1500" dirty="0">
                <a:latin typeface="Aptos"/>
                <a:cs typeface="Arial"/>
              </a:rPr>
              <a:t> to develop marketing for highly utilized channels.</a:t>
            </a:r>
          </a:p>
          <a:p>
            <a:pPr marL="0" indent="0">
              <a:buNone/>
            </a:pPr>
            <a:endParaRPr lang="en-US" sz="1500" dirty="0"/>
          </a:p>
          <a:p>
            <a:pPr marL="0" indent="0">
              <a:buNone/>
            </a:pPr>
            <a:endParaRPr lang="en-US" sz="15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4775D89-1D0E-8EC8-BA6A-8C004431D0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5997" y="2255006"/>
            <a:ext cx="6078584" cy="4363601"/>
          </a:xfrm>
          <a:prstGeom prst="rect">
            <a:avLst/>
          </a:prstGeom>
          <a:solidFill>
            <a:srgbClr val="FFFFFF">
              <a:shade val="85000"/>
            </a:srgbClr>
          </a:solidFill>
          <a:ln w="28575" cap="sq">
            <a:solidFill>
              <a:schemeClr val="accent2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467426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321322-10E1-C1A1-5C52-753FF9438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821" y="639520"/>
            <a:ext cx="11167793" cy="1719072"/>
          </a:xfrm>
        </p:spPr>
        <p:txBody>
          <a:bodyPr anchor="b">
            <a:noAutofit/>
          </a:bodyPr>
          <a:lstStyle/>
          <a:p>
            <a:r>
              <a:rPr lang="en-US" sz="5400" dirty="0">
                <a:latin typeface="Aptos Display"/>
                <a:cs typeface="Arial"/>
              </a:rPr>
              <a:t>Increase Subscribers Through Email Campaigns 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6357EC4F-235E-4222-A36F-C7878ACE37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145AF9-9EA1-1EFF-13B6-0D965A94D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904" y="2997708"/>
            <a:ext cx="3908322" cy="341071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lvl="1" indent="0">
              <a:spcBef>
                <a:spcPts val="1000"/>
              </a:spcBef>
              <a:buNone/>
            </a:pPr>
            <a:r>
              <a:rPr lang="en-US" sz="1500" dirty="0">
                <a:latin typeface="Aptos"/>
                <a:cs typeface="Arial"/>
              </a:rPr>
              <a:t>In 2024, email campaign data shows that monthly conversion totals have </a:t>
            </a:r>
            <a:r>
              <a:rPr lang="en-US" sz="1500" b="1" dirty="0">
                <a:latin typeface="Aptos"/>
                <a:cs typeface="Arial"/>
              </a:rPr>
              <a:t>increased </a:t>
            </a:r>
            <a:r>
              <a:rPr lang="en-US" sz="1500" dirty="0">
                <a:latin typeface="Aptos"/>
                <a:cs typeface="Arial"/>
              </a:rPr>
              <a:t>compared to data from previous years. The average monthly </a:t>
            </a:r>
            <a:r>
              <a:rPr lang="en-US" sz="1500" b="1" dirty="0">
                <a:latin typeface="Aptos"/>
                <a:cs typeface="Arial"/>
              </a:rPr>
              <a:t>increase in conversions was 230</a:t>
            </a:r>
            <a:r>
              <a:rPr lang="en-US" sz="1500" dirty="0">
                <a:latin typeface="Aptos"/>
                <a:cs typeface="Arial"/>
              </a:rPr>
              <a:t>.</a:t>
            </a:r>
            <a:endParaRPr lang="en-US" sz="1500" dirty="0">
              <a:latin typeface="Aptos"/>
            </a:endParaRPr>
          </a:p>
          <a:p>
            <a:pPr marL="457200" lvl="1" indent="0">
              <a:spcBef>
                <a:spcPts val="1000"/>
              </a:spcBef>
              <a:buNone/>
            </a:pPr>
            <a:r>
              <a:rPr lang="en-US" sz="1500" dirty="0">
                <a:latin typeface="Aptos"/>
                <a:cs typeface="Arial"/>
              </a:rPr>
              <a:t>Raising the </a:t>
            </a:r>
            <a:r>
              <a:rPr lang="en-US" sz="1500" b="1" dirty="0">
                <a:latin typeface="Aptos"/>
                <a:cs typeface="Arial"/>
              </a:rPr>
              <a:t>average number of conversions to 300 new subscribers</a:t>
            </a:r>
            <a:r>
              <a:rPr lang="en-US" sz="1500" dirty="0">
                <a:latin typeface="Aptos"/>
                <a:cs typeface="Arial"/>
              </a:rPr>
              <a:t> each month will support a larger user base on </a:t>
            </a:r>
            <a:r>
              <a:rPr lang="en-US" sz="1500" dirty="0" err="1">
                <a:latin typeface="Aptos"/>
                <a:cs typeface="Arial"/>
              </a:rPr>
              <a:t>NittFlix's</a:t>
            </a:r>
            <a:r>
              <a:rPr lang="en-US" sz="1500" dirty="0">
                <a:latin typeface="Aptos"/>
                <a:cs typeface="Arial"/>
              </a:rPr>
              <a:t> </a:t>
            </a:r>
            <a:r>
              <a:rPr lang="en-US" sz="1600" dirty="0">
                <a:latin typeface="Aptos"/>
                <a:cs typeface="Arial"/>
              </a:rPr>
              <a:t>platform</a:t>
            </a:r>
            <a:r>
              <a:rPr lang="en-US" sz="1500" dirty="0">
                <a:latin typeface="Aptos"/>
                <a:cs typeface="Arial"/>
              </a:rPr>
              <a:t>.</a:t>
            </a:r>
          </a:p>
          <a:p>
            <a:pPr marL="457200" lvl="1" indent="0">
              <a:spcBef>
                <a:spcPts val="1000"/>
              </a:spcBef>
              <a:buNone/>
            </a:pPr>
            <a:r>
              <a:rPr lang="en-US" sz="1500" dirty="0">
                <a:latin typeface="Aptos"/>
                <a:cs typeface="Arial"/>
              </a:rPr>
              <a:t>Seeking out email addresses from  </a:t>
            </a:r>
            <a:r>
              <a:rPr lang="en-US" sz="1500" b="1" dirty="0">
                <a:latin typeface="Aptos"/>
                <a:cs typeface="Arial"/>
              </a:rPr>
              <a:t>untapped demographics</a:t>
            </a:r>
            <a:r>
              <a:rPr lang="en-US" sz="1500" dirty="0">
                <a:latin typeface="Aptos"/>
                <a:cs typeface="Arial"/>
              </a:rPr>
              <a:t> could be helpful in increasing subscription orders.</a:t>
            </a:r>
          </a:p>
          <a:p>
            <a:endParaRPr lang="en-US" sz="1700">
              <a:latin typeface="Aptos" panose="020B0004020202020204"/>
              <a:cs typeface="Arial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D511FE3-07D8-7327-6340-25ACE23F20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8907" y="2708403"/>
            <a:ext cx="7307234" cy="3695799"/>
          </a:xfrm>
          <a:prstGeom prst="rect">
            <a:avLst/>
          </a:prstGeom>
          <a:solidFill>
            <a:srgbClr val="FFFFFF">
              <a:shade val="85000"/>
            </a:srgbClr>
          </a:solidFill>
          <a:ln w="28575" cap="sq">
            <a:solidFill>
              <a:schemeClr val="accent2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486800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823B50-97D3-D613-D0D0-1D7CE3CCF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979" y="640080"/>
            <a:ext cx="11058453" cy="1481328"/>
          </a:xfrm>
        </p:spPr>
        <p:txBody>
          <a:bodyPr anchor="b">
            <a:noAutofit/>
          </a:bodyPr>
          <a:lstStyle/>
          <a:p>
            <a:r>
              <a:rPr lang="en-US" sz="5400" dirty="0">
                <a:latin typeface="Aptos Display"/>
                <a:cs typeface="Arial"/>
              </a:rPr>
              <a:t>Increase Click-Through Rates Through Personalized Email Messaging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650D18FE-0824-4A46-B22C-A86B52E578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A09B7E-1F84-A09F-D287-7FDEE6B812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279" y="2889504"/>
            <a:ext cx="4100432" cy="3558757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457200" lvl="1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1500" dirty="0">
                <a:latin typeface="Aptos"/>
                <a:cs typeface="Arial"/>
              </a:rPr>
              <a:t>After analyzing campaign performance metrics, the data suggests that email open rates (Click-Through Rates) have </a:t>
            </a:r>
            <a:r>
              <a:rPr lang="en-US" sz="1500" b="1" dirty="0">
                <a:latin typeface="Aptos"/>
                <a:cs typeface="Arial"/>
              </a:rPr>
              <a:t>been on the rise</a:t>
            </a:r>
            <a:r>
              <a:rPr lang="en-US" sz="1500" dirty="0">
                <a:latin typeface="Aptos"/>
                <a:cs typeface="Arial"/>
              </a:rPr>
              <a:t> since 2019. During the first half of 2024, we can see that the Click-Through Rates are </a:t>
            </a:r>
            <a:r>
              <a:rPr lang="en-US" sz="1500" b="1" dirty="0">
                <a:latin typeface="Aptos"/>
                <a:cs typeface="Arial"/>
              </a:rPr>
              <a:t>consistently at or above 20% </a:t>
            </a:r>
            <a:r>
              <a:rPr lang="en-US" sz="1500" dirty="0">
                <a:latin typeface="Aptos"/>
                <a:cs typeface="Arial"/>
              </a:rPr>
              <a:t>each month. </a:t>
            </a:r>
          </a:p>
          <a:p>
            <a:pPr marL="457200" lvl="1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1500" dirty="0">
                <a:latin typeface="Aptos"/>
                <a:cs typeface="Arial"/>
              </a:rPr>
              <a:t>Working towards an </a:t>
            </a:r>
            <a:r>
              <a:rPr lang="en-US" sz="1500" b="1" dirty="0">
                <a:latin typeface="Aptos"/>
                <a:cs typeface="Arial"/>
              </a:rPr>
              <a:t>average open rate of 25% </a:t>
            </a:r>
            <a:r>
              <a:rPr lang="en-US" sz="1500" dirty="0">
                <a:latin typeface="Aptos"/>
                <a:cs typeface="Arial"/>
              </a:rPr>
              <a:t>will support our work in engaging </a:t>
            </a:r>
            <a:r>
              <a:rPr lang="en-US" sz="1500" b="1" dirty="0">
                <a:latin typeface="Aptos"/>
                <a:cs typeface="Arial"/>
              </a:rPr>
              <a:t>existing subscribers</a:t>
            </a:r>
            <a:r>
              <a:rPr lang="en-US" sz="1500" dirty="0">
                <a:latin typeface="Aptos"/>
                <a:cs typeface="Arial"/>
              </a:rPr>
              <a:t> in </a:t>
            </a:r>
            <a:r>
              <a:rPr lang="en-US" sz="1500" dirty="0" err="1">
                <a:latin typeface="Aptos"/>
                <a:cs typeface="Arial"/>
              </a:rPr>
              <a:t>NittFlix's</a:t>
            </a:r>
            <a:r>
              <a:rPr lang="en-US" sz="1500" dirty="0">
                <a:latin typeface="Aptos"/>
                <a:cs typeface="Arial"/>
              </a:rPr>
              <a:t> shows and content. </a:t>
            </a:r>
          </a:p>
          <a:p>
            <a:pPr marL="457200" lvl="1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1500" dirty="0">
                <a:latin typeface="Aptos"/>
                <a:cs typeface="Arial"/>
              </a:rPr>
              <a:t>Experimenting with </a:t>
            </a:r>
            <a:r>
              <a:rPr lang="en-US" sz="1500" b="1" dirty="0">
                <a:latin typeface="Aptos"/>
                <a:cs typeface="Arial"/>
              </a:rPr>
              <a:t>personalized subject lines </a:t>
            </a:r>
            <a:r>
              <a:rPr lang="en-US" sz="1500" dirty="0">
                <a:latin typeface="Aptos"/>
                <a:cs typeface="Arial"/>
              </a:rPr>
              <a:t>that are tailored to a </a:t>
            </a:r>
            <a:r>
              <a:rPr lang="en-US" sz="1500" b="1" dirty="0">
                <a:latin typeface="Aptos"/>
                <a:cs typeface="Arial"/>
              </a:rPr>
              <a:t>given user's interests</a:t>
            </a:r>
            <a:r>
              <a:rPr lang="en-US" sz="1500" dirty="0">
                <a:latin typeface="Aptos"/>
                <a:cs typeface="Arial"/>
              </a:rPr>
              <a:t> could further increase opened emails and content engagement. </a:t>
            </a:r>
          </a:p>
        </p:txBody>
      </p:sp>
      <p:pic>
        <p:nvPicPr>
          <p:cNvPr id="7" name="Picture 6" descr="A graph of different colored lines&#10;&#10;AI-generated content may be incorrect.">
            <a:extLst>
              <a:ext uri="{FF2B5EF4-FFF2-40B4-BE49-F238E27FC236}">
                <a16:creationId xmlns:a16="http://schemas.microsoft.com/office/drawing/2014/main" id="{54499322-A696-04CD-7750-9BDDCE0D31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3617" y="2397579"/>
            <a:ext cx="7236279" cy="3815916"/>
          </a:xfrm>
          <a:prstGeom prst="rect">
            <a:avLst/>
          </a:prstGeom>
          <a:solidFill>
            <a:srgbClr val="FFFFFF">
              <a:shade val="85000"/>
            </a:srgbClr>
          </a:solidFill>
          <a:ln w="28575" cap="sq">
            <a:solidFill>
              <a:schemeClr val="accent2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369018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792F93-E839-8424-DB59-3147E7907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753" y="365125"/>
            <a:ext cx="10866520" cy="1325563"/>
          </a:xfrm>
        </p:spPr>
        <p:txBody>
          <a:bodyPr>
            <a:normAutofit/>
          </a:bodyPr>
          <a:lstStyle/>
          <a:p>
            <a:r>
              <a:rPr lang="en-US" sz="5400" dirty="0"/>
              <a:t>Analyze Paid Social Media Costs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A graph of social media&#10;&#10;AI-generated content may be incorrect.">
            <a:extLst>
              <a:ext uri="{FF2B5EF4-FFF2-40B4-BE49-F238E27FC236}">
                <a16:creationId xmlns:a16="http://schemas.microsoft.com/office/drawing/2014/main" id="{7B87E51C-FB87-34ED-8526-BC4FD0387A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3508" y="3310941"/>
            <a:ext cx="7503696" cy="3334252"/>
          </a:xfrm>
          <a:prstGeom prst="rect">
            <a:avLst/>
          </a:prstGeom>
          <a:solidFill>
            <a:srgbClr val="FFFFFF">
              <a:shade val="85000"/>
            </a:srgbClr>
          </a:solidFill>
          <a:ln w="28575" cap="sq">
            <a:solidFill>
              <a:schemeClr val="accent2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1259CF-6DA7-3C89-C381-7545EAEFF1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753" y="3262882"/>
            <a:ext cx="3086099" cy="341977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1500" dirty="0">
                <a:latin typeface="Aptos Display"/>
                <a:cs typeface="Arial"/>
              </a:rPr>
              <a:t>The campaigns that </a:t>
            </a:r>
            <a:r>
              <a:rPr lang="en-US" sz="1500" b="1" dirty="0">
                <a:latin typeface="Aptos Display"/>
                <a:cs typeface="Arial"/>
              </a:rPr>
              <a:t>exceed </a:t>
            </a:r>
            <a:r>
              <a:rPr lang="en-US" sz="1500" dirty="0">
                <a:latin typeface="Aptos Display"/>
                <a:cs typeface="Arial"/>
              </a:rPr>
              <a:t>the $70 limit are often tailored to </a:t>
            </a:r>
            <a:r>
              <a:rPr lang="en-US" sz="1500" b="1" dirty="0">
                <a:latin typeface="Aptos Display"/>
                <a:cs typeface="Arial"/>
              </a:rPr>
              <a:t>desktop users</a:t>
            </a:r>
            <a:r>
              <a:rPr lang="en-US" sz="1500" dirty="0">
                <a:latin typeface="Aptos Display"/>
                <a:cs typeface="Arial"/>
              </a:rPr>
              <a:t>, which may impact consumer access to the media. Most people are on their phones, away from home. Adapting these campaigns to </a:t>
            </a:r>
            <a:r>
              <a:rPr lang="en-US" sz="1500" b="1" dirty="0">
                <a:latin typeface="Aptos Display"/>
                <a:cs typeface="Arial"/>
              </a:rPr>
              <a:t>cheaper mobile platforms </a:t>
            </a:r>
            <a:r>
              <a:rPr lang="en-US" sz="1500" dirty="0">
                <a:latin typeface="Aptos Display"/>
                <a:cs typeface="Arial"/>
              </a:rPr>
              <a:t>could lead to a CPA within the target.</a:t>
            </a:r>
            <a:endParaRPr lang="en-US" dirty="0">
              <a:latin typeface="Aptos" panose="020B0004020202020204"/>
              <a:cs typeface="Arial"/>
            </a:endParaRPr>
          </a:p>
          <a:p>
            <a:pPr marL="0" indent="0">
              <a:buNone/>
            </a:pPr>
            <a:r>
              <a:rPr lang="en-US" sz="1500" dirty="0">
                <a:latin typeface="Aptos Display"/>
                <a:cs typeface="Arial"/>
              </a:rPr>
              <a:t>Other campaigns that seemed </a:t>
            </a:r>
            <a:r>
              <a:rPr lang="en-US" sz="1500" b="1" dirty="0">
                <a:latin typeface="Aptos Display"/>
                <a:cs typeface="Arial"/>
              </a:rPr>
              <a:t>less effective </a:t>
            </a:r>
            <a:r>
              <a:rPr lang="en-US" sz="1500" dirty="0">
                <a:latin typeface="Aptos Display"/>
                <a:cs typeface="Arial"/>
              </a:rPr>
              <a:t>centered around </a:t>
            </a:r>
            <a:r>
              <a:rPr lang="en-US" sz="1500" b="1" dirty="0">
                <a:latin typeface="Aptos Display"/>
                <a:cs typeface="Arial"/>
              </a:rPr>
              <a:t>specific demographics </a:t>
            </a:r>
            <a:r>
              <a:rPr lang="en-US" sz="1500" dirty="0">
                <a:latin typeface="Aptos Display"/>
                <a:cs typeface="Arial"/>
              </a:rPr>
              <a:t>('Mommy Influencers') or promoted </a:t>
            </a:r>
            <a:r>
              <a:rPr lang="en-US" sz="1500" b="1" dirty="0">
                <a:latin typeface="Aptos Display"/>
                <a:cs typeface="Arial"/>
              </a:rPr>
              <a:t>more mature shows </a:t>
            </a:r>
            <a:r>
              <a:rPr lang="en-US" sz="1500" dirty="0">
                <a:latin typeface="Aptos Display"/>
                <a:cs typeface="Arial"/>
              </a:rPr>
              <a:t>('Promo Law and Order PSU'). Keeping content </a:t>
            </a:r>
            <a:r>
              <a:rPr lang="en-US" sz="1500" b="1" dirty="0">
                <a:latin typeface="Aptos Display"/>
                <a:cs typeface="Arial"/>
              </a:rPr>
              <a:t>light</a:t>
            </a:r>
            <a:r>
              <a:rPr lang="en-US" sz="1500" b="1" dirty="0">
                <a:latin typeface="Aptos Display"/>
                <a:ea typeface="Calibri"/>
                <a:cs typeface="Arial"/>
              </a:rPr>
              <a:t> </a:t>
            </a:r>
            <a:r>
              <a:rPr lang="en-US" sz="1500" dirty="0">
                <a:latin typeface="Aptos Display"/>
                <a:cs typeface="Arial"/>
              </a:rPr>
              <a:t>and </a:t>
            </a:r>
            <a:r>
              <a:rPr lang="en-US" sz="1500" b="1" dirty="0">
                <a:latin typeface="Aptos Display"/>
                <a:cs typeface="Arial"/>
              </a:rPr>
              <a:t>generalizable </a:t>
            </a:r>
            <a:r>
              <a:rPr lang="en-US" sz="1500" dirty="0">
                <a:latin typeface="Aptos Display"/>
                <a:cs typeface="Arial"/>
              </a:rPr>
              <a:t>could appeal to greater audiences. 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CE4F716-3658-B9D7-E0A9-DCD691192814}"/>
              </a:ext>
            </a:extLst>
          </p:cNvPr>
          <p:cNvSpPr txBox="1"/>
          <p:nvPr/>
        </p:nvSpPr>
        <p:spPr>
          <a:xfrm>
            <a:off x="669293" y="1835396"/>
            <a:ext cx="10677444" cy="140038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1000"/>
              </a:spcAft>
            </a:pPr>
            <a:r>
              <a:rPr lang="en-US" sz="1500" dirty="0">
                <a:latin typeface="Aptos Display"/>
              </a:rPr>
              <a:t>In reviewing </a:t>
            </a:r>
            <a:r>
              <a:rPr lang="en-US" sz="1500" dirty="0" err="1">
                <a:latin typeface="Aptos Display"/>
              </a:rPr>
              <a:t>NittFlix's</a:t>
            </a:r>
            <a:r>
              <a:rPr lang="en-US" sz="1500" dirty="0">
                <a:latin typeface="Aptos Display"/>
              </a:rPr>
              <a:t> paid social media data, it appears that </a:t>
            </a:r>
            <a:r>
              <a:rPr lang="en-US" sz="1500" b="1" dirty="0">
                <a:latin typeface="Aptos Display"/>
              </a:rPr>
              <a:t>YouTube </a:t>
            </a:r>
            <a:r>
              <a:rPr lang="en-US" sz="1500" dirty="0">
                <a:latin typeface="Aptos Display"/>
              </a:rPr>
              <a:t>and </a:t>
            </a:r>
            <a:r>
              <a:rPr lang="en-US" sz="1500" b="1" dirty="0">
                <a:latin typeface="Aptos Display"/>
              </a:rPr>
              <a:t>Facebook </a:t>
            </a:r>
            <a:r>
              <a:rPr lang="en-US" sz="1500" dirty="0">
                <a:latin typeface="Aptos Display"/>
              </a:rPr>
              <a:t>campaigns are performing under the Cost per Order (CPA) limit </a:t>
            </a:r>
            <a:r>
              <a:rPr lang="en-US" sz="1500" b="1" dirty="0">
                <a:latin typeface="Aptos Display"/>
              </a:rPr>
              <a:t>more consistently</a:t>
            </a:r>
            <a:r>
              <a:rPr lang="en-US" sz="1500" dirty="0">
                <a:latin typeface="Aptos Display"/>
              </a:rPr>
              <a:t> than other campaigns. </a:t>
            </a:r>
            <a:r>
              <a:rPr lang="en-US" sz="1500" b="1" dirty="0">
                <a:latin typeface="Aptos Display"/>
              </a:rPr>
              <a:t>TikTok </a:t>
            </a:r>
            <a:r>
              <a:rPr lang="en-US" sz="1500" dirty="0">
                <a:latin typeface="Aptos Display"/>
              </a:rPr>
              <a:t>and </a:t>
            </a:r>
            <a:r>
              <a:rPr lang="en-US" sz="1500" b="1" dirty="0">
                <a:latin typeface="Aptos Display"/>
              </a:rPr>
              <a:t>Instagram </a:t>
            </a:r>
            <a:r>
              <a:rPr lang="en-US" sz="1500" dirty="0">
                <a:latin typeface="Aptos Display"/>
              </a:rPr>
              <a:t>campaigns </a:t>
            </a:r>
            <a:r>
              <a:rPr lang="en-US" sz="1500" b="1" dirty="0">
                <a:latin typeface="Aptos Display"/>
              </a:rPr>
              <a:t>occasionally</a:t>
            </a:r>
            <a:r>
              <a:rPr lang="en-US" sz="1500" dirty="0">
                <a:latin typeface="Aptos Display"/>
              </a:rPr>
              <a:t> perform below the limit, with some campaigns performing better than others.</a:t>
            </a:r>
            <a:endParaRPr lang="en-US"/>
          </a:p>
          <a:p>
            <a:pPr>
              <a:spcAft>
                <a:spcPts val="1000"/>
              </a:spcAft>
            </a:pPr>
            <a:r>
              <a:rPr lang="en-US" sz="1500" dirty="0">
                <a:latin typeface="Aptos Display"/>
              </a:rPr>
              <a:t>With </a:t>
            </a:r>
            <a:r>
              <a:rPr lang="en-US" sz="1500" err="1">
                <a:latin typeface="Aptos Display"/>
              </a:rPr>
              <a:t>NittFlix's</a:t>
            </a:r>
            <a:r>
              <a:rPr lang="en-US" sz="1500" dirty="0">
                <a:latin typeface="Aptos Display"/>
              </a:rPr>
              <a:t> $70 CPA target in mind, some campaigns that could be cut are</a:t>
            </a:r>
            <a:r>
              <a:rPr lang="en-US" sz="1500" b="1" dirty="0">
                <a:latin typeface="Aptos Display"/>
              </a:rPr>
              <a:t> 'Mommy </a:t>
            </a:r>
            <a:r>
              <a:rPr lang="en-US" sz="1500" b="1" dirty="0">
                <a:latin typeface="Aptos"/>
                <a:cs typeface="Arial"/>
              </a:rPr>
              <a:t>Influencers'</a:t>
            </a:r>
            <a:r>
              <a:rPr lang="en-US" sz="1500" dirty="0">
                <a:latin typeface="Aptos Display"/>
              </a:rPr>
              <a:t> on TikTok and Instagram, </a:t>
            </a:r>
            <a:r>
              <a:rPr lang="en-US" sz="1500" b="1" dirty="0">
                <a:latin typeface="Aptos Display"/>
              </a:rPr>
              <a:t>'Cart Abandoners...Desktop'</a:t>
            </a:r>
            <a:r>
              <a:rPr lang="en-US" sz="1500" dirty="0">
                <a:latin typeface="Aptos Display"/>
              </a:rPr>
              <a:t> on TikTok and Facebook, and </a:t>
            </a:r>
            <a:r>
              <a:rPr lang="en-US" sz="1500" b="1" dirty="0">
                <a:latin typeface="Aptos Display"/>
              </a:rPr>
              <a:t>'Promo Law and Order PSU' </a:t>
            </a:r>
            <a:r>
              <a:rPr lang="en-US" sz="1500" dirty="0">
                <a:latin typeface="Aptos Display"/>
              </a:rPr>
              <a:t>on Facebook.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6364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8B3C06E-E51F-909E-54BC-803C98429E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C56DB8E-9AAA-5F22-7390-4C323D8B76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EDE6DB-CA69-C9C1-4C2C-61793CD93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779" y="365125"/>
            <a:ext cx="10676021" cy="1315537"/>
          </a:xfrm>
        </p:spPr>
        <p:txBody>
          <a:bodyPr>
            <a:normAutofit/>
          </a:bodyPr>
          <a:lstStyle/>
          <a:p>
            <a:r>
              <a:rPr lang="en-US" sz="5400" dirty="0"/>
              <a:t>Analyze Paid Search Costs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4E4D26D4-9EC1-E324-2DE2-75AEE6884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52507F-D3F1-D1E1-F637-0680926CAD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753" y="3242830"/>
            <a:ext cx="3086099" cy="341977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1500" dirty="0">
                <a:latin typeface="Aptos Display"/>
                <a:cs typeface="Arial"/>
              </a:rPr>
              <a:t>The </a:t>
            </a:r>
            <a:r>
              <a:rPr lang="en-US" sz="1500" b="1" dirty="0">
                <a:latin typeface="Aptos Display"/>
                <a:cs typeface="Arial"/>
              </a:rPr>
              <a:t>'Holiday'</a:t>
            </a:r>
            <a:r>
              <a:rPr lang="en-US" sz="1500" dirty="0">
                <a:latin typeface="Aptos Display"/>
                <a:cs typeface="Arial"/>
              </a:rPr>
              <a:t> campaigns exceeded the $70 limit because, </a:t>
            </a:r>
            <a:r>
              <a:rPr lang="en-US" sz="1500" b="1" dirty="0">
                <a:latin typeface="Aptos Display"/>
                <a:cs typeface="Arial"/>
              </a:rPr>
              <a:t>unlike other campaigns</a:t>
            </a:r>
            <a:r>
              <a:rPr lang="en-US" sz="1500" dirty="0">
                <a:latin typeface="Aptos Display"/>
                <a:cs typeface="Arial"/>
              </a:rPr>
              <a:t>, </a:t>
            </a:r>
            <a:r>
              <a:rPr lang="en-US" sz="1500" dirty="0" err="1">
                <a:latin typeface="Aptos Display"/>
                <a:cs typeface="Arial"/>
              </a:rPr>
              <a:t>NittFlix</a:t>
            </a:r>
            <a:r>
              <a:rPr lang="en-US" sz="1500" dirty="0">
                <a:latin typeface="Aptos Display"/>
                <a:cs typeface="Arial"/>
              </a:rPr>
              <a:t> used its budget to gift a </a:t>
            </a:r>
            <a:r>
              <a:rPr lang="en-US" sz="1500" b="1" dirty="0">
                <a:latin typeface="Aptos Display"/>
                <a:cs typeface="Arial"/>
              </a:rPr>
              <a:t>free tote bag</a:t>
            </a:r>
            <a:r>
              <a:rPr lang="en-US" sz="1500" dirty="0">
                <a:latin typeface="Aptos Display"/>
                <a:cs typeface="Arial"/>
              </a:rPr>
              <a:t> to new subscribers. No other campaigns offered a tote bag as an incentive, so the costs to maintain this campaign </a:t>
            </a:r>
            <a:r>
              <a:rPr lang="en-US" sz="1500" b="1" dirty="0">
                <a:latin typeface="Aptos Display"/>
                <a:cs typeface="Arial"/>
              </a:rPr>
              <a:t>outweighed any profits</a:t>
            </a:r>
            <a:r>
              <a:rPr lang="en-US" sz="1500" dirty="0">
                <a:latin typeface="Aptos Display"/>
                <a:cs typeface="Arial"/>
              </a:rPr>
              <a:t> that could be made through new subscribers. </a:t>
            </a:r>
          </a:p>
          <a:p>
            <a:pPr marL="0" indent="0">
              <a:buNone/>
            </a:pPr>
            <a:r>
              <a:rPr lang="en-US" sz="1500" dirty="0">
                <a:latin typeface="Aptos Display"/>
                <a:cs typeface="Arial"/>
              </a:rPr>
              <a:t>Researching incentives at a </a:t>
            </a:r>
            <a:r>
              <a:rPr lang="en-US" sz="1500" b="1" dirty="0">
                <a:latin typeface="Aptos Display"/>
                <a:cs typeface="Arial"/>
              </a:rPr>
              <a:t>variety of price points</a:t>
            </a:r>
            <a:r>
              <a:rPr lang="en-US" sz="1500" dirty="0">
                <a:latin typeface="Aptos Display"/>
                <a:cs typeface="Arial"/>
              </a:rPr>
              <a:t> or developing an </a:t>
            </a:r>
            <a:r>
              <a:rPr lang="en-US" sz="1500" b="1" dirty="0">
                <a:latin typeface="Aptos Display"/>
                <a:cs typeface="Arial"/>
              </a:rPr>
              <a:t>entirely new 'Holiday' campaign</a:t>
            </a:r>
            <a:r>
              <a:rPr lang="en-US" sz="1500" dirty="0">
                <a:latin typeface="Aptos Display"/>
                <a:cs typeface="Arial"/>
              </a:rPr>
              <a:t> could lead to a more cost-effective campaign that is still full of festive cheer. 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3303568-C8E4-4ECC-E5E7-4AC85FE76988}"/>
              </a:ext>
            </a:extLst>
          </p:cNvPr>
          <p:cNvSpPr txBox="1"/>
          <p:nvPr/>
        </p:nvSpPr>
        <p:spPr>
          <a:xfrm>
            <a:off x="669293" y="1915607"/>
            <a:ext cx="10677444" cy="137473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1000"/>
              </a:spcAft>
            </a:pPr>
            <a:r>
              <a:rPr lang="en-US" sz="1500" dirty="0">
                <a:latin typeface="Aptos Display"/>
              </a:rPr>
              <a:t>Analysis of </a:t>
            </a:r>
            <a:r>
              <a:rPr lang="en-US" sz="1500" err="1">
                <a:latin typeface="Aptos Display"/>
              </a:rPr>
              <a:t>NittFlix's</a:t>
            </a:r>
            <a:r>
              <a:rPr lang="en-US" sz="1500" dirty="0">
                <a:latin typeface="Aptos Display"/>
              </a:rPr>
              <a:t> paid search campaigns suggest that the </a:t>
            </a:r>
            <a:r>
              <a:rPr lang="en-US" sz="1500" b="1" dirty="0">
                <a:latin typeface="Aptos Display"/>
              </a:rPr>
              <a:t>'Evergreen'</a:t>
            </a:r>
            <a:r>
              <a:rPr lang="en-US" sz="1500" dirty="0">
                <a:latin typeface="Aptos Display"/>
              </a:rPr>
              <a:t> and </a:t>
            </a:r>
            <a:r>
              <a:rPr lang="en-US" sz="1500" b="1" dirty="0">
                <a:latin typeface="Aptos Display"/>
              </a:rPr>
              <a:t>'Regional Offers'</a:t>
            </a:r>
            <a:r>
              <a:rPr lang="en-US" sz="1500" dirty="0">
                <a:latin typeface="Aptos Display"/>
              </a:rPr>
              <a:t> campaigns are performing under the Cost per Order (CPA) limit. The </a:t>
            </a:r>
            <a:r>
              <a:rPr lang="en-US" sz="1500" b="1" dirty="0">
                <a:latin typeface="Aptos Display"/>
              </a:rPr>
              <a:t>'Holiday' </a:t>
            </a:r>
            <a:r>
              <a:rPr lang="en-US" sz="1500" dirty="0">
                <a:latin typeface="Aptos Display"/>
              </a:rPr>
              <a:t>campaign has exceeded the $70 limit from 2020-2023.</a:t>
            </a:r>
            <a:endParaRPr lang="en-US" dirty="0"/>
          </a:p>
          <a:p>
            <a:pPr>
              <a:spcAft>
                <a:spcPts val="1000"/>
              </a:spcAft>
            </a:pPr>
            <a:r>
              <a:rPr lang="en-US" sz="1500" dirty="0">
                <a:latin typeface="Aptos Display"/>
              </a:rPr>
              <a:t>With the CPA target in mind, </a:t>
            </a:r>
            <a:r>
              <a:rPr lang="en-US" sz="1500" err="1">
                <a:latin typeface="Aptos Display"/>
              </a:rPr>
              <a:t>NittFlix</a:t>
            </a:r>
            <a:r>
              <a:rPr lang="en-US" sz="1500" dirty="0">
                <a:latin typeface="Aptos Display"/>
              </a:rPr>
              <a:t> could adjust the </a:t>
            </a:r>
            <a:r>
              <a:rPr lang="en-US" sz="1500" b="1" dirty="0">
                <a:latin typeface="Aptos Display"/>
              </a:rPr>
              <a:t>'Holiday'</a:t>
            </a:r>
            <a:r>
              <a:rPr lang="en-US" sz="1500" dirty="0">
                <a:latin typeface="Aptos Display"/>
              </a:rPr>
              <a:t> campaign's budget appropriately and develop </a:t>
            </a:r>
            <a:r>
              <a:rPr lang="en-US" sz="1500" b="1" dirty="0">
                <a:latin typeface="Aptos Display"/>
              </a:rPr>
              <a:t>new, engaging content</a:t>
            </a:r>
            <a:r>
              <a:rPr lang="en-US" sz="1500" dirty="0">
                <a:latin typeface="Aptos Display"/>
              </a:rPr>
              <a:t> that leads to more </a:t>
            </a:r>
            <a:r>
              <a:rPr lang="en-US" sz="1500" b="1" dirty="0">
                <a:latin typeface="Aptos Display"/>
              </a:rPr>
              <a:t>prospective users placing a subscription order</a:t>
            </a:r>
            <a:r>
              <a:rPr lang="en-US" sz="1500" dirty="0">
                <a:latin typeface="Aptos Display"/>
              </a:rPr>
              <a:t>. These suggestions could lead to a </a:t>
            </a:r>
            <a:r>
              <a:rPr lang="en-US" sz="1500" b="1" dirty="0">
                <a:latin typeface="Aptos Display"/>
              </a:rPr>
              <a:t>'Holiday'</a:t>
            </a:r>
            <a:r>
              <a:rPr lang="en-US" sz="1500" dirty="0">
                <a:latin typeface="Aptos Display"/>
              </a:rPr>
              <a:t> CPA below the $70 threshold.</a:t>
            </a:r>
            <a:endParaRPr lang="en-US" dirty="0"/>
          </a:p>
        </p:txBody>
      </p:sp>
      <p:pic>
        <p:nvPicPr>
          <p:cNvPr id="4" name="Picture 3" descr="A graph of different colored bars&#10;&#10;AI-generated content may be incorrect.">
            <a:extLst>
              <a:ext uri="{FF2B5EF4-FFF2-40B4-BE49-F238E27FC236}">
                <a16:creationId xmlns:a16="http://schemas.microsoft.com/office/drawing/2014/main" id="{2394270E-DCEA-FF9C-BC74-DA8A39D370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6187" y="3317458"/>
            <a:ext cx="7558338" cy="3281112"/>
          </a:xfrm>
          <a:prstGeom prst="rect">
            <a:avLst/>
          </a:prstGeom>
          <a:solidFill>
            <a:srgbClr val="FFFFFF">
              <a:shade val="85000"/>
            </a:srgbClr>
          </a:solidFill>
          <a:ln w="28575" cap="sq">
            <a:solidFill>
              <a:schemeClr val="accent2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76241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50D1F42-B225-93CF-674F-514BEF1C1D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6897EF0-CC6A-AB13-8AE7-5AFA08F9EF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3D92B2-5463-8B45-B1FF-7DC26179B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779" y="365125"/>
            <a:ext cx="10676021" cy="1325563"/>
          </a:xfrm>
        </p:spPr>
        <p:txBody>
          <a:bodyPr>
            <a:normAutofit/>
          </a:bodyPr>
          <a:lstStyle/>
          <a:p>
            <a:r>
              <a:rPr lang="en-US" sz="5400" dirty="0"/>
              <a:t>Analyze User Platform Trends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2C28A2A3-E1C4-5E2F-92C7-12F4D6F25F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A7171F-B1BF-1086-116B-AB4BE543CA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7438" y="2751541"/>
            <a:ext cx="3206414" cy="391106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1500" dirty="0">
                <a:latin typeface="Aptos Display"/>
                <a:cs typeface="Arial"/>
              </a:rPr>
              <a:t>There was a drastic increase between 2023 and 2024 platform utilization. Looking at the OTT data, you can see that the number of new subscribers in </a:t>
            </a:r>
            <a:r>
              <a:rPr lang="en-US" sz="1500" b="1" dirty="0">
                <a:latin typeface="Aptos Display"/>
                <a:cs typeface="Arial"/>
              </a:rPr>
              <a:t>July 2023</a:t>
            </a:r>
            <a:r>
              <a:rPr lang="en-US" sz="1500" dirty="0">
                <a:latin typeface="Aptos Display"/>
                <a:cs typeface="Arial"/>
              </a:rPr>
              <a:t> was </a:t>
            </a:r>
            <a:r>
              <a:rPr lang="en-US" sz="1500" b="1" dirty="0">
                <a:latin typeface="Aptos Display"/>
                <a:cs typeface="Arial"/>
              </a:rPr>
              <a:t>668,240</a:t>
            </a:r>
            <a:r>
              <a:rPr lang="en-US" sz="1500" dirty="0">
                <a:latin typeface="Aptos Display"/>
                <a:cs typeface="Arial"/>
              </a:rPr>
              <a:t>. There were increases to </a:t>
            </a:r>
            <a:r>
              <a:rPr lang="en-US" sz="1500" b="1" dirty="0">
                <a:latin typeface="Aptos Display"/>
                <a:cs typeface="Arial"/>
              </a:rPr>
              <a:t>811,030</a:t>
            </a:r>
            <a:r>
              <a:rPr lang="en-US" sz="1500" dirty="0">
                <a:latin typeface="Aptos Display"/>
                <a:cs typeface="Arial"/>
              </a:rPr>
              <a:t> in </a:t>
            </a:r>
            <a:r>
              <a:rPr lang="en-US" sz="1500" b="1" dirty="0">
                <a:latin typeface="Aptos Display"/>
                <a:cs typeface="Arial"/>
              </a:rPr>
              <a:t>October 2023</a:t>
            </a:r>
            <a:r>
              <a:rPr lang="en-US" sz="1500" dirty="0">
                <a:latin typeface="Aptos Display"/>
                <a:cs typeface="Arial"/>
              </a:rPr>
              <a:t> and </a:t>
            </a:r>
            <a:r>
              <a:rPr lang="en-US" sz="1500" b="1" dirty="0">
                <a:latin typeface="Aptos Display"/>
                <a:cs typeface="Arial"/>
              </a:rPr>
              <a:t>1,078,803</a:t>
            </a:r>
            <a:r>
              <a:rPr lang="en-US" sz="1500" dirty="0">
                <a:latin typeface="Aptos Display"/>
                <a:cs typeface="Arial"/>
              </a:rPr>
              <a:t> in </a:t>
            </a:r>
            <a:r>
              <a:rPr lang="en-US" sz="1500" b="1" dirty="0">
                <a:latin typeface="Aptos Display"/>
                <a:cs typeface="Arial"/>
              </a:rPr>
              <a:t>January 2024</a:t>
            </a:r>
            <a:r>
              <a:rPr lang="en-US" sz="1500" dirty="0">
                <a:latin typeface="Aptos Display"/>
                <a:cs typeface="Arial"/>
              </a:rPr>
              <a:t>, but the number of new subscribers to the platform skyrocketed to </a:t>
            </a:r>
            <a:r>
              <a:rPr lang="en-US" sz="1500" b="1" dirty="0">
                <a:latin typeface="Aptos Display"/>
                <a:cs typeface="Arial"/>
              </a:rPr>
              <a:t>2,285,359</a:t>
            </a:r>
            <a:r>
              <a:rPr lang="en-US" sz="1500" dirty="0">
                <a:latin typeface="Aptos Display"/>
                <a:cs typeface="Arial"/>
              </a:rPr>
              <a:t> in </a:t>
            </a:r>
            <a:r>
              <a:rPr lang="en-US" sz="1500" b="1" dirty="0">
                <a:latin typeface="Aptos Display"/>
                <a:cs typeface="Arial"/>
              </a:rPr>
              <a:t>April 2024</a:t>
            </a:r>
            <a:r>
              <a:rPr lang="en-US" sz="1500" dirty="0">
                <a:latin typeface="Aptos Display"/>
                <a:cs typeface="Arial"/>
              </a:rPr>
              <a:t>.</a:t>
            </a:r>
          </a:p>
          <a:p>
            <a:pPr marL="0" indent="0">
              <a:buNone/>
            </a:pPr>
            <a:r>
              <a:rPr lang="en-US" sz="1500" dirty="0">
                <a:latin typeface="Aptos Display"/>
                <a:cs typeface="Arial"/>
              </a:rPr>
              <a:t>There was a </a:t>
            </a:r>
            <a:r>
              <a:rPr lang="en-US" sz="1500" b="1" dirty="0">
                <a:latin typeface="Aptos Display"/>
                <a:cs typeface="Arial"/>
              </a:rPr>
              <a:t>21% increase</a:t>
            </a:r>
            <a:r>
              <a:rPr lang="en-US" sz="1500" dirty="0">
                <a:latin typeface="Aptos Display"/>
                <a:cs typeface="Arial"/>
              </a:rPr>
              <a:t> in OTT subscribers between July and October, and a </a:t>
            </a:r>
            <a:r>
              <a:rPr lang="en-US" sz="1500" b="1" dirty="0">
                <a:latin typeface="Aptos Display"/>
                <a:cs typeface="Arial"/>
              </a:rPr>
              <a:t>33% increase</a:t>
            </a:r>
            <a:r>
              <a:rPr lang="en-US" sz="1500" dirty="0">
                <a:latin typeface="Aptos Display"/>
                <a:cs typeface="Arial"/>
              </a:rPr>
              <a:t> from October to January. There was a </a:t>
            </a:r>
            <a:r>
              <a:rPr lang="en-US" sz="1500" b="1" dirty="0">
                <a:latin typeface="Aptos Display"/>
                <a:cs typeface="Arial"/>
              </a:rPr>
              <a:t>112% increase</a:t>
            </a:r>
            <a:r>
              <a:rPr lang="en-US" sz="1500" dirty="0">
                <a:latin typeface="Aptos Display"/>
                <a:cs typeface="Arial"/>
              </a:rPr>
              <a:t> in subscribers between January and April, which can be further analyzed with user streaming trends.</a:t>
            </a:r>
          </a:p>
        </p:txBody>
      </p:sp>
      <p:pic>
        <p:nvPicPr>
          <p:cNvPr id="7" name="Picture 6" descr="A graph with numbers and lines&#10;&#10;AI-generated content may be incorrect.">
            <a:extLst>
              <a:ext uri="{FF2B5EF4-FFF2-40B4-BE49-F238E27FC236}">
                <a16:creationId xmlns:a16="http://schemas.microsoft.com/office/drawing/2014/main" id="{6ADE475C-03F8-9754-1E19-EC6A1B1226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1835" y="2752223"/>
            <a:ext cx="7676649" cy="3920289"/>
          </a:xfrm>
          <a:prstGeom prst="rect">
            <a:avLst/>
          </a:prstGeom>
          <a:solidFill>
            <a:srgbClr val="FFFFFF">
              <a:shade val="85000"/>
            </a:srgbClr>
          </a:solidFill>
          <a:ln w="28575" cap="sq">
            <a:solidFill>
              <a:schemeClr val="accent2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64BD933E-00C7-3FF4-22ED-2240E6169A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265835"/>
              </p:ext>
            </p:extLst>
          </p:nvPr>
        </p:nvGraphicFramePr>
        <p:xfrm>
          <a:off x="651710" y="1915026"/>
          <a:ext cx="10882270" cy="75095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0882270">
                  <a:extLst>
                    <a:ext uri="{9D8B030D-6E8A-4147-A177-3AD203B41FA5}">
                      <a16:colId xmlns:a16="http://schemas.microsoft.com/office/drawing/2014/main" val="888628079"/>
                    </a:ext>
                  </a:extLst>
                </a:gridCol>
              </a:tblGrid>
              <a:tr h="75095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500" dirty="0">
                          <a:effectLst/>
                        </a:rPr>
                        <a:t>Between July 2023 and June 2024, </a:t>
                      </a:r>
                      <a:r>
                        <a:rPr lang="en-US" sz="1500" dirty="0" err="1">
                          <a:effectLst/>
                        </a:rPr>
                        <a:t>NittFlix</a:t>
                      </a:r>
                      <a:r>
                        <a:rPr lang="en-US" sz="1500" dirty="0">
                          <a:effectLst/>
                        </a:rPr>
                        <a:t> users accessed the streaming service through a variety of platforms. While all platforms showed an</a:t>
                      </a:r>
                      <a:r>
                        <a:rPr lang="en-US" sz="1500" b="1" dirty="0">
                          <a:effectLst/>
                        </a:rPr>
                        <a:t> increase in new subscribers in 2024</a:t>
                      </a:r>
                      <a:r>
                        <a:rPr lang="en-US" sz="1500" dirty="0">
                          <a:effectLst/>
                        </a:rPr>
                        <a:t>, certain platforms were utilized more often than others. </a:t>
                      </a:r>
                      <a:r>
                        <a:rPr lang="en-US" sz="1500" b="1" dirty="0">
                          <a:effectLst/>
                        </a:rPr>
                        <a:t>Over the Top (OTT)</a:t>
                      </a:r>
                      <a:r>
                        <a:rPr lang="en-US" sz="1500" dirty="0">
                          <a:effectLst/>
                        </a:rPr>
                        <a:t> platforms were </a:t>
                      </a:r>
                      <a:r>
                        <a:rPr lang="en-US" sz="1500" b="0" dirty="0">
                          <a:effectLst/>
                        </a:rPr>
                        <a:t>most commonly used</a:t>
                      </a:r>
                      <a:r>
                        <a:rPr lang="en-US" sz="1500" dirty="0">
                          <a:effectLst/>
                        </a:rPr>
                        <a:t> by new subscribers, while </a:t>
                      </a:r>
                      <a:r>
                        <a:rPr lang="en-US" sz="1500" b="1" dirty="0">
                          <a:effectLst/>
                        </a:rPr>
                        <a:t>Desktop/Laptop</a:t>
                      </a:r>
                      <a:r>
                        <a:rPr lang="en-US" sz="1500" dirty="0">
                          <a:effectLst/>
                        </a:rPr>
                        <a:t> platforms were used the least.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12218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97934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1321</Words>
  <Application>Microsoft Macintosh PowerPoint</Application>
  <PresentationFormat>Widescreen</PresentationFormat>
  <Paragraphs>55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office theme</vt:lpstr>
      <vt:lpstr>NittFlix Analysis </vt:lpstr>
      <vt:lpstr>Main Objectives </vt:lpstr>
      <vt:lpstr>Key Performance Indicators </vt:lpstr>
      <vt:lpstr>Analyze Acquisition Channel Utilization</vt:lpstr>
      <vt:lpstr>Increase Subscribers Through Email Campaigns </vt:lpstr>
      <vt:lpstr>Increase Click-Through Rates Through Personalized Email Messaging</vt:lpstr>
      <vt:lpstr>Analyze Paid Social Media Costs</vt:lpstr>
      <vt:lpstr>Analyze Paid Search Costs</vt:lpstr>
      <vt:lpstr>Analyze User Platform Trends</vt:lpstr>
      <vt:lpstr>Analyze User Streaming Trends</vt:lpstr>
      <vt:lpstr>Key Takeaways &amp; Recommendations</vt:lpstr>
      <vt:lpstr>Thank you.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madalynlovejoy@outlook.com</cp:lastModifiedBy>
  <cp:revision>1956</cp:revision>
  <dcterms:created xsi:type="dcterms:W3CDTF">2025-12-07T16:28:08Z</dcterms:created>
  <dcterms:modified xsi:type="dcterms:W3CDTF">2025-12-16T04:47:23Z</dcterms:modified>
</cp:coreProperties>
</file>